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handoutMasterIdLst>
    <p:handoutMasterId r:id="rId59"/>
  </p:handoutMasterIdLst>
  <p:sldIdLst>
    <p:sldId id="1133" r:id="rId2"/>
    <p:sldId id="1134" r:id="rId3"/>
    <p:sldId id="1158" r:id="rId4"/>
    <p:sldId id="1159" r:id="rId5"/>
    <p:sldId id="1160" r:id="rId6"/>
    <p:sldId id="1161" r:id="rId7"/>
    <p:sldId id="1105" r:id="rId8"/>
    <p:sldId id="1106" r:id="rId9"/>
    <p:sldId id="1107" r:id="rId10"/>
    <p:sldId id="1108" r:id="rId11"/>
    <p:sldId id="1109" r:id="rId12"/>
    <p:sldId id="1162" r:id="rId13"/>
    <p:sldId id="1111" r:id="rId14"/>
    <p:sldId id="1112" r:id="rId15"/>
    <p:sldId id="1114" r:id="rId16"/>
    <p:sldId id="1113" r:id="rId17"/>
    <p:sldId id="1115" r:id="rId18"/>
    <p:sldId id="1116" r:id="rId19"/>
    <p:sldId id="1117" r:id="rId20"/>
    <p:sldId id="1118" r:id="rId21"/>
    <p:sldId id="1119" r:id="rId22"/>
    <p:sldId id="1120" r:id="rId23"/>
    <p:sldId id="1132" r:id="rId24"/>
    <p:sldId id="1121" r:id="rId25"/>
    <p:sldId id="1127" r:id="rId26"/>
    <p:sldId id="1131" r:id="rId27"/>
    <p:sldId id="1130" r:id="rId28"/>
    <p:sldId id="1135" r:id="rId29"/>
    <p:sldId id="1123" r:id="rId30"/>
    <p:sldId id="1129" r:id="rId31"/>
    <p:sldId id="1124" r:id="rId32"/>
    <p:sldId id="1137" r:id="rId33"/>
    <p:sldId id="1138" r:id="rId34"/>
    <p:sldId id="1139" r:id="rId35"/>
    <p:sldId id="1140" r:id="rId36"/>
    <p:sldId id="1141" r:id="rId37"/>
    <p:sldId id="1125" r:id="rId38"/>
    <p:sldId id="1126" r:id="rId39"/>
    <p:sldId id="1142" r:id="rId40"/>
    <p:sldId id="1143" r:id="rId41"/>
    <p:sldId id="1144" r:id="rId42"/>
    <p:sldId id="1145" r:id="rId43"/>
    <p:sldId id="1146" r:id="rId44"/>
    <p:sldId id="1147" r:id="rId45"/>
    <p:sldId id="1148" r:id="rId46"/>
    <p:sldId id="1149" r:id="rId47"/>
    <p:sldId id="1150" r:id="rId48"/>
    <p:sldId id="1151" r:id="rId49"/>
    <p:sldId id="1152" r:id="rId50"/>
    <p:sldId id="1163" r:id="rId51"/>
    <p:sldId id="1154" r:id="rId52"/>
    <p:sldId id="1155" r:id="rId53"/>
    <p:sldId id="1156" r:id="rId54"/>
    <p:sldId id="1157" r:id="rId55"/>
    <p:sldId id="1164" r:id="rId56"/>
    <p:sldId id="835" r:id="rId57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 varScale="1">
        <p:scale>
          <a:sx n="93" d="100"/>
          <a:sy n="93" d="100"/>
        </p:scale>
        <p:origin x="-141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theme" Target="theme/theme1.xml"/><Relationship Id="rId64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notesMaster" Target="notesMasters/notesMaster1.xml"/><Relationship Id="rId59" Type="http://schemas.openxmlformats.org/officeDocument/2006/relationships/handoutMaster" Target="handoutMasters/handoutMaster1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printerSettings" Target="printerSettings/printerSettings1.bin"/><Relationship Id="rId61" Type="http://schemas.openxmlformats.org/officeDocument/2006/relationships/presProps" Target="presProps.xml"/><Relationship Id="rId62" Type="http://schemas.openxmlformats.org/officeDocument/2006/relationships/viewProps" Target="view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8.jpeg>
</file>

<file path=ppt/media/image19.jpg>
</file>

<file path=ppt/media/image2.png>
</file>

<file path=ppt/media/image28.jpg>
</file>

<file path=ppt/media/image3.jpg>
</file>

<file path=ppt/media/image43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5.emf"/><Relationship Id="rId5" Type="http://schemas.openxmlformats.org/officeDocument/2006/relationships/image" Target="../media/image16.emf"/><Relationship Id="rId6" Type="http://schemas.openxmlformats.org/officeDocument/2006/relationships/image" Target="../media/image1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9.jp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Relationship Id="rId3" Type="http://schemas.openxmlformats.org/officeDocument/2006/relationships/image" Target="../media/image22.emf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3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5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6.emf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7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9.emf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0.emf"/><Relationship Id="rId3" Type="http://schemas.openxmlformats.org/officeDocument/2006/relationships/image" Target="../media/image31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4" Type="http://schemas.openxmlformats.org/officeDocument/2006/relationships/image" Target="../media/image31.emf"/><Relationship Id="rId5" Type="http://schemas.openxmlformats.org/officeDocument/2006/relationships/image" Target="../media/image3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2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emf"/><Relationship Id="rId3" Type="http://schemas.openxmlformats.org/officeDocument/2006/relationships/image" Target="../media/image36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Relationship Id="rId3" Type="http://schemas.openxmlformats.org/officeDocument/2006/relationships/image" Target="../media/image38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9.emf"/><Relationship Id="rId3" Type="http://schemas.openxmlformats.org/officeDocument/2006/relationships/image" Target="../media/image40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1.emf"/><Relationship Id="rId3" Type="http://schemas.openxmlformats.org/officeDocument/2006/relationships/image" Target="../media/image42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3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4" Type="http://schemas.openxmlformats.org/officeDocument/2006/relationships/image" Target="../media/image6.emf"/><Relationship Id="rId5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6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9: Data Mining (3/4)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8,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2576901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Cosine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Idea: measure distance between the vectors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Thus: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9200" y="2743200"/>
            <a:ext cx="1531620" cy="5715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3886200"/>
            <a:ext cx="3924300" cy="7315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0" y="4823460"/>
            <a:ext cx="261366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2628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Hamming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bit vectors</a:t>
            </a:r>
          </a:p>
          <a:p>
            <a:r>
              <a:rPr lang="en-US" dirty="0" smtClean="0"/>
              <a:t>Hamming distance: number of elements which differ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6131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SC02310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47133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Unigrams (i.e., words)</a:t>
            </a:r>
          </a:p>
          <a:p>
            <a:r>
              <a:rPr lang="en-US" dirty="0" smtClean="0"/>
              <a:t>Shingles = </a:t>
            </a:r>
            <a:r>
              <a:rPr lang="en-US" i="1" dirty="0" smtClean="0"/>
              <a:t>n</a:t>
            </a:r>
            <a:r>
              <a:rPr lang="en-US" dirty="0" smtClean="0"/>
              <a:t>-grams</a:t>
            </a:r>
          </a:p>
          <a:p>
            <a:pPr lvl="1"/>
            <a:r>
              <a:rPr lang="en-US" dirty="0" smtClean="0"/>
              <a:t>At the word level</a:t>
            </a:r>
          </a:p>
          <a:p>
            <a:pPr lvl="1"/>
            <a:r>
              <a:rPr lang="en-US" dirty="0" smtClean="0"/>
              <a:t>At the character level</a:t>
            </a:r>
          </a:p>
          <a:p>
            <a:r>
              <a:rPr lang="en-US" dirty="0" smtClean="0"/>
              <a:t>Feature weights</a:t>
            </a:r>
          </a:p>
          <a:p>
            <a:pPr lvl="1"/>
            <a:r>
              <a:rPr lang="en-US" dirty="0" err="1" smtClean="0"/>
              <a:t>boolean</a:t>
            </a:r>
            <a:endParaRPr lang="en-US" dirty="0" smtClean="0"/>
          </a:p>
          <a:p>
            <a:pPr lvl="1"/>
            <a:r>
              <a:rPr lang="en-US" dirty="0" err="1" smtClean="0"/>
              <a:t>tf.idf</a:t>
            </a:r>
            <a:endParaRPr lang="en-US" dirty="0" smtClean="0"/>
          </a:p>
          <a:p>
            <a:pPr lvl="1"/>
            <a:r>
              <a:rPr lang="en-US" dirty="0" smtClean="0"/>
              <a:t>BM25</a:t>
            </a:r>
          </a:p>
          <a:p>
            <a:pPr lvl="1"/>
            <a:r>
              <a:rPr lang="en-US" dirty="0" smtClean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10432536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Representations: Beyond Text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For recommender systems:</a:t>
            </a:r>
          </a:p>
          <a:p>
            <a:pPr lvl="1"/>
            <a:r>
              <a:rPr lang="en-US" dirty="0" smtClean="0"/>
              <a:t>Items as features for users</a:t>
            </a:r>
          </a:p>
          <a:p>
            <a:pPr lvl="1"/>
            <a:r>
              <a:rPr lang="en-US" dirty="0" smtClean="0"/>
              <a:t>Users as features for items</a:t>
            </a:r>
          </a:p>
          <a:p>
            <a:r>
              <a:rPr lang="en-US" dirty="0" smtClean="0"/>
              <a:t>For graphs:</a:t>
            </a:r>
          </a:p>
          <a:p>
            <a:pPr lvl="1"/>
            <a:r>
              <a:rPr lang="en-US" dirty="0" smtClean="0"/>
              <a:t>Adjacency lists as features for vertices</a:t>
            </a:r>
          </a:p>
          <a:p>
            <a:r>
              <a:rPr lang="en-US" dirty="0" smtClean="0"/>
              <a:t>With log data:</a:t>
            </a:r>
          </a:p>
          <a:p>
            <a:pPr lvl="1"/>
            <a:r>
              <a:rPr lang="en-US" dirty="0" smtClean="0"/>
              <a:t>Behaviors (clicks) as features</a:t>
            </a:r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7713768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bucke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159" y="0"/>
            <a:ext cx="10251959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rheinitz</a:t>
            </a:r>
            <a:r>
              <a:rPr lang="en-US" sz="1000" b="0" dirty="0">
                <a:solidFill>
                  <a:srgbClr val="FFFFFF"/>
                </a:solidFill>
              </a:rPr>
              <a:t>/6158837748/</a:t>
            </a:r>
          </a:p>
        </p:txBody>
      </p:sp>
    </p:spTree>
    <p:extLst>
      <p:ext uri="{BB962C8B-B14F-4D97-AF65-F5344CB8AC3E}">
        <p14:creationId xmlns:p14="http://schemas.microsoft.com/office/powerpoint/2010/main" val="15765615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Near-Duplicate Detection of Webpages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source of the problem?</a:t>
            </a:r>
          </a:p>
          <a:p>
            <a:pPr lvl="1"/>
            <a:r>
              <a:rPr lang="en-US" dirty="0" smtClean="0"/>
              <a:t>Mirror pages (legit)</a:t>
            </a:r>
          </a:p>
          <a:p>
            <a:pPr lvl="1"/>
            <a:r>
              <a:rPr lang="en-US" dirty="0" smtClean="0"/>
              <a:t>Spam farms (non-legit)</a:t>
            </a:r>
          </a:p>
          <a:p>
            <a:pPr lvl="1"/>
            <a:r>
              <a:rPr lang="en-US" dirty="0" smtClean="0"/>
              <a:t>Additional complications (e.g., </a:t>
            </a:r>
            <a:r>
              <a:rPr lang="en-US" dirty="0" err="1" smtClean="0"/>
              <a:t>nav</a:t>
            </a:r>
            <a:r>
              <a:rPr lang="en-US" dirty="0" smtClean="0"/>
              <a:t> bars)</a:t>
            </a:r>
          </a:p>
          <a:p>
            <a:r>
              <a:rPr lang="en-US" dirty="0" smtClean="0"/>
              <a:t>Naïve algorithm:</a:t>
            </a:r>
          </a:p>
          <a:p>
            <a:pPr lvl="1"/>
            <a:r>
              <a:rPr lang="en-US" dirty="0" smtClean="0"/>
              <a:t>Compute cryptographic hash for webpage (e.g., MD5)</a:t>
            </a:r>
          </a:p>
          <a:p>
            <a:pPr lvl="1"/>
            <a:r>
              <a:rPr lang="en-US" dirty="0" smtClean="0"/>
              <a:t>Insert hash values into a big hash table</a:t>
            </a:r>
          </a:p>
          <a:p>
            <a:pPr lvl="1"/>
            <a:r>
              <a:rPr lang="en-US" dirty="0" smtClean="0"/>
              <a:t>Compute hash for new webpage: collision implies duplicate </a:t>
            </a:r>
          </a:p>
          <a:p>
            <a:r>
              <a:rPr lang="en-US" dirty="0" smtClean="0"/>
              <a:t>What</a:t>
            </a:r>
            <a:r>
              <a:rPr lang="fr-FR" dirty="0" smtClean="0"/>
              <a:t>’</a:t>
            </a:r>
            <a:r>
              <a:rPr lang="en-US" dirty="0" smtClean="0"/>
              <a:t>s the issue?</a:t>
            </a:r>
          </a:p>
          <a:p>
            <a:r>
              <a:rPr lang="en-US" dirty="0" smtClean="0"/>
              <a:t>Intuition:</a:t>
            </a:r>
          </a:p>
          <a:p>
            <a:pPr lvl="1"/>
            <a:r>
              <a:rPr lang="en-US" dirty="0"/>
              <a:t>Hash function needs to be tolerant of minor differences</a:t>
            </a:r>
          </a:p>
          <a:p>
            <a:pPr lvl="1"/>
            <a:r>
              <a:rPr lang="en-US" dirty="0" smtClean="0"/>
              <a:t>High similarity implies higher probability of hash collision</a:t>
            </a:r>
          </a:p>
          <a:p>
            <a:pPr lvl="1"/>
            <a:endParaRPr lang="en-US" dirty="0" smtClean="0"/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2695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Naïve approach: </a:t>
            </a:r>
            <a:r>
              <a:rPr lang="en-US" i="1" dirty="0"/>
              <a:t>N</a:t>
            </a:r>
            <a:r>
              <a:rPr lang="en-US" i="1" baseline="30000" dirty="0"/>
              <a:t>2</a:t>
            </a:r>
            <a:r>
              <a:rPr lang="en-US" dirty="0"/>
              <a:t> comparisons: Can we do better?</a:t>
            </a:r>
          </a:p>
          <a:p>
            <a:r>
              <a:rPr lang="en-US" dirty="0" smtClean="0"/>
              <a:t>Seminal </a:t>
            </a:r>
            <a:r>
              <a:rPr lang="en-US" dirty="0" smtClean="0"/>
              <a:t>algorithm for near-duplicate detection of webpages</a:t>
            </a:r>
          </a:p>
          <a:p>
            <a:pPr lvl="1"/>
            <a:r>
              <a:rPr lang="en-US" dirty="0" smtClean="0"/>
              <a:t>Used by AltaVista</a:t>
            </a:r>
          </a:p>
          <a:p>
            <a:pPr lvl="1"/>
            <a:r>
              <a:rPr lang="en-US" dirty="0" smtClean="0"/>
              <a:t>For details see </a:t>
            </a:r>
            <a:r>
              <a:rPr lang="en-US" dirty="0" err="1"/>
              <a:t>Broder</a:t>
            </a:r>
            <a:r>
              <a:rPr lang="en-US" dirty="0"/>
              <a:t> et al. </a:t>
            </a:r>
            <a:r>
              <a:rPr lang="en-US" dirty="0" smtClean="0"/>
              <a:t>(1997)</a:t>
            </a:r>
          </a:p>
          <a:p>
            <a:r>
              <a:rPr lang="en-US" dirty="0" smtClean="0"/>
              <a:t>Setup:</a:t>
            </a:r>
          </a:p>
          <a:p>
            <a:pPr lvl="1"/>
            <a:r>
              <a:rPr lang="en-US" dirty="0"/>
              <a:t>Documents (HTML pages) represented by shingles (</a:t>
            </a:r>
            <a:r>
              <a:rPr lang="en-US" i="1" dirty="0"/>
              <a:t>n</a:t>
            </a:r>
            <a:r>
              <a:rPr lang="en-US" dirty="0"/>
              <a:t>-grams)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 similarity: dups are pairs with high similarity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2297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Preliminaries: Representation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Sets:</a:t>
            </a:r>
          </a:p>
          <a:p>
            <a:pPr lvl="1"/>
            <a:r>
              <a:rPr lang="en-US" dirty="0" smtClean="0"/>
              <a:t>A = {</a:t>
            </a:r>
            <a:r>
              <a:rPr lang="en-US" i="1" dirty="0" smtClean="0"/>
              <a:t>e</a:t>
            </a:r>
            <a:r>
              <a:rPr lang="en-US" i="1" baseline="-25000" dirty="0" smtClean="0"/>
              <a:t>1</a:t>
            </a:r>
            <a:r>
              <a:rPr lang="en-US" dirty="0" smtClean="0"/>
              <a:t>, </a:t>
            </a:r>
            <a:r>
              <a:rPr lang="en-US" i="1" dirty="0" smtClean="0"/>
              <a:t>e</a:t>
            </a:r>
            <a:r>
              <a:rPr lang="en-US" i="1" baseline="-25000" dirty="0" smtClean="0"/>
              <a:t>3</a:t>
            </a:r>
            <a:r>
              <a:rPr lang="en-US" dirty="0" smtClean="0"/>
              <a:t>,</a:t>
            </a:r>
            <a:r>
              <a:rPr lang="en-US" i="1" dirty="0" smtClean="0"/>
              <a:t> e</a:t>
            </a:r>
            <a:r>
              <a:rPr lang="en-US" i="1" baseline="-25000" dirty="0" smtClean="0"/>
              <a:t>7</a:t>
            </a:r>
            <a:r>
              <a:rPr lang="en-US" dirty="0" smtClean="0"/>
              <a:t>}</a:t>
            </a:r>
            <a:endParaRPr lang="en-US" i="1" baseline="-25000" dirty="0" smtClean="0"/>
          </a:p>
          <a:p>
            <a:pPr lvl="1"/>
            <a:r>
              <a:rPr lang="en-US" dirty="0" smtClean="0"/>
              <a:t>B </a:t>
            </a:r>
            <a:r>
              <a:rPr lang="en-US" dirty="0"/>
              <a:t>= {</a:t>
            </a:r>
            <a:r>
              <a:rPr lang="en-US" i="1" dirty="0" smtClean="0"/>
              <a:t>e</a:t>
            </a:r>
            <a:r>
              <a:rPr lang="en-US" i="1" baseline="-25000" dirty="0" smtClean="0"/>
              <a:t>3</a:t>
            </a:r>
            <a:r>
              <a:rPr lang="en-US" dirty="0" smtClean="0"/>
              <a:t>, </a:t>
            </a:r>
            <a:r>
              <a:rPr lang="en-US" i="1" dirty="0" smtClean="0"/>
              <a:t>e</a:t>
            </a:r>
            <a:r>
              <a:rPr lang="en-US" i="1" baseline="-25000" dirty="0" smtClean="0"/>
              <a:t>5</a:t>
            </a:r>
            <a:r>
              <a:rPr lang="en-US" dirty="0" smtClean="0"/>
              <a:t>,</a:t>
            </a:r>
            <a:r>
              <a:rPr lang="en-US" i="1" dirty="0" smtClean="0"/>
              <a:t> e</a:t>
            </a:r>
            <a:r>
              <a:rPr lang="en-US" i="1" baseline="-25000" dirty="0" smtClean="0"/>
              <a:t>7</a:t>
            </a:r>
            <a:r>
              <a:rPr lang="en-US" dirty="0" smtClean="0"/>
              <a:t>}</a:t>
            </a:r>
            <a:endParaRPr lang="en-US" i="1" baseline="-25000" dirty="0"/>
          </a:p>
          <a:p>
            <a:r>
              <a:rPr lang="en-US" dirty="0" smtClean="0"/>
              <a:t>Can </a:t>
            </a:r>
            <a:r>
              <a:rPr lang="en-US" dirty="0"/>
              <a:t>be equivalently expressed as </a:t>
            </a:r>
            <a:r>
              <a:rPr lang="en-US" dirty="0" smtClean="0"/>
              <a:t>matrices:</a:t>
            </a:r>
          </a:p>
          <a:p>
            <a:pPr lvl="1"/>
            <a:endParaRPr lang="en-US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6330680"/>
              </p:ext>
            </p:extLst>
          </p:nvPr>
        </p:nvGraphicFramePr>
        <p:xfrm>
          <a:off x="1828800" y="312420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917465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Preliminaries: </a:t>
            </a:r>
            <a:r>
              <a:rPr lang="en-US" dirty="0" err="1" smtClean="0"/>
              <a:t>Jaccard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4280716" y="274320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3019" y="2362200"/>
            <a:ext cx="574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Let: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80716" y="3105090"/>
            <a:ext cx="455848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both elements are 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280716" y="3486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01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A=0, B=1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280716" y="3867090"/>
            <a:ext cx="341709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10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= # rows where A=1, B=0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7355134"/>
              </p:ext>
            </p:extLst>
          </p:nvPr>
        </p:nvGraphicFramePr>
        <p:xfrm>
          <a:off x="762000" y="1630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13" name="Picture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5257800"/>
            <a:ext cx="460248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90005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50456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Computing </a:t>
            </a:r>
            <a:r>
              <a:rPr lang="en-US" dirty="0" err="1" smtClean="0"/>
              <a:t>minhash</a:t>
            </a:r>
            <a:endParaRPr lang="en-US" dirty="0" smtClean="0"/>
          </a:p>
          <a:p>
            <a:pPr lvl="1"/>
            <a:r>
              <a:rPr lang="en-US" dirty="0" smtClean="0"/>
              <a:t>Start with the matrix representation of the set</a:t>
            </a:r>
          </a:p>
          <a:p>
            <a:pPr lvl="1"/>
            <a:r>
              <a:rPr lang="en-US" dirty="0" smtClean="0"/>
              <a:t>Randomly permute the rows of the matrix</a:t>
            </a:r>
          </a:p>
          <a:p>
            <a:pPr lvl="1"/>
            <a:r>
              <a:rPr lang="en-US" dirty="0" err="1" smtClean="0"/>
              <a:t>minhash</a:t>
            </a:r>
            <a:r>
              <a:rPr lang="en-US" dirty="0" smtClean="0"/>
              <a:t> is the first row with a “one”</a:t>
            </a:r>
          </a:p>
          <a:p>
            <a:r>
              <a:rPr lang="en-US" dirty="0" smtClean="0"/>
              <a:t>Example: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60366376"/>
              </p:ext>
            </p:extLst>
          </p:nvPr>
        </p:nvGraphicFramePr>
        <p:xfrm>
          <a:off x="1066800" y="32308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5625399"/>
              </p:ext>
            </p:extLst>
          </p:nvPr>
        </p:nvGraphicFramePr>
        <p:xfrm>
          <a:off x="4953000" y="32308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TextBox 5"/>
          <p:cNvSpPr txBox="1"/>
          <p:nvPr/>
        </p:nvSpPr>
        <p:spPr>
          <a:xfrm>
            <a:off x="5683681" y="2743200"/>
            <a:ext cx="11597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h(A)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781800" y="2743200"/>
            <a:ext cx="113305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defTabSz="914259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h(B) = </a:t>
            </a:r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e</a:t>
            </a:r>
            <a:r>
              <a:rPr lang="en-US" sz="20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endParaRPr lang="en-US" sz="2000" b="0" i="1" baseline="-250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77222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r>
              <a:rPr lang="en-US" dirty="0" smtClean="0"/>
              <a:t> and </a:t>
            </a:r>
            <a:r>
              <a:rPr lang="en-US" dirty="0" err="1" smtClean="0"/>
              <a:t>Jaccard</a:t>
            </a: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94286088"/>
              </p:ext>
            </p:extLst>
          </p:nvPr>
        </p:nvGraphicFramePr>
        <p:xfrm>
          <a:off x="2286000" y="1249680"/>
          <a:ext cx="3276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092200"/>
                <a:gridCol w="1092200"/>
                <a:gridCol w="10922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Element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A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B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6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2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5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3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7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4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i="1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e</a:t>
                      </a:r>
                      <a:r>
                        <a:rPr lang="en-US" sz="2000" i="1" baseline="-25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1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 smtClean="0">
                          <a:solidFill>
                            <a:schemeClr val="bg1"/>
                          </a:solidFill>
                          <a:latin typeface="Gill Sans"/>
                          <a:cs typeface="Gill Sans"/>
                        </a:rPr>
                        <a:t>0</a:t>
                      </a:r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1240" y="4881880"/>
            <a:ext cx="4175760" cy="375920"/>
          </a:xfrm>
          <a:prstGeom prst="rect">
            <a:avLst/>
          </a:prstGeom>
        </p:spPr>
      </p:pic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4245904"/>
              </p:ext>
            </p:extLst>
          </p:nvPr>
        </p:nvGraphicFramePr>
        <p:xfrm>
          <a:off x="5867400" y="1249680"/>
          <a:ext cx="609600" cy="3169920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609600"/>
              </a:tblGrid>
              <a:tr h="370840">
                <a:tc>
                  <a:txBody>
                    <a:bodyPr/>
                    <a:lstStyle/>
                    <a:p>
                      <a:endParaRPr lang="en-US" sz="2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11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00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000" b="0" i="1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M</a:t>
                      </a:r>
                      <a:r>
                        <a:rPr lang="en-US" sz="2000" b="0" i="1" baseline="-25000" dirty="0" smtClean="0">
                          <a:solidFill>
                            <a:srgbClr val="000000"/>
                          </a:solidFill>
                          <a:latin typeface="Gill Sans"/>
                          <a:cs typeface="Gill Sans"/>
                        </a:rPr>
                        <a:t>10</a:t>
                      </a:r>
                      <a:endParaRPr lang="en-US" sz="2000" i="1" baseline="-25000" dirty="0">
                        <a:solidFill>
                          <a:schemeClr val="bg1"/>
                        </a:solidFill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2100" y="5410200"/>
            <a:ext cx="2171700" cy="609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4600" y="5410200"/>
            <a:ext cx="2171700" cy="609600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 rot="21239651">
            <a:off x="4494560" y="6182446"/>
            <a:ext cx="1199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</a:rPr>
              <a:t>Woah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054752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 Permute or Not to Permute?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Permutations are expensive</a:t>
            </a:r>
          </a:p>
          <a:p>
            <a:r>
              <a:rPr lang="en-US" dirty="0" smtClean="0"/>
              <a:t>Interpret the hash value as the permutation</a:t>
            </a:r>
          </a:p>
          <a:p>
            <a:r>
              <a:rPr lang="en-US" dirty="0" smtClean="0"/>
              <a:t>Only need to keep track of the minimum hash value</a:t>
            </a:r>
          </a:p>
          <a:p>
            <a:pPr lvl="1"/>
            <a:r>
              <a:rPr lang="en-US" dirty="0" smtClean="0"/>
              <a:t>Can keep track of multiple </a:t>
            </a:r>
            <a:r>
              <a:rPr lang="en-US" dirty="0" err="1" smtClean="0"/>
              <a:t>minhash</a:t>
            </a:r>
            <a:r>
              <a:rPr lang="en-US" dirty="0" smtClean="0"/>
              <a:t> values at once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577427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Extracting Similar Pairs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Task: discover all pairs with similarity greater than </a:t>
            </a:r>
            <a:r>
              <a:rPr lang="en-US" i="1" dirty="0" smtClean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 smtClean="0"/>
              <a:t> </a:t>
            </a:r>
          </a:p>
          <a:p>
            <a:r>
              <a:rPr lang="en-US" dirty="0" smtClean="0"/>
              <a:t>Naïve approach: </a:t>
            </a:r>
            <a:r>
              <a:rPr lang="en-US" i="1" dirty="0" smtClean="0"/>
              <a:t>N</a:t>
            </a:r>
            <a:r>
              <a:rPr lang="en-US" i="1" baseline="30000" dirty="0" smtClean="0"/>
              <a:t>2</a:t>
            </a:r>
            <a:r>
              <a:rPr lang="en-US" dirty="0" smtClean="0"/>
              <a:t> comparisons: Can we do better?</a:t>
            </a:r>
          </a:p>
          <a:p>
            <a:r>
              <a:rPr lang="en-US" dirty="0" smtClean="0"/>
              <a:t>Tradeoffs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False positives: discovered pairs that have similarity less than </a:t>
            </a:r>
            <a:r>
              <a:rPr lang="en-US" i="1" dirty="0" smtClean="0"/>
              <a:t>s</a:t>
            </a:r>
          </a:p>
          <a:p>
            <a:pPr lvl="1"/>
            <a:r>
              <a:rPr lang="en-US" dirty="0" smtClean="0"/>
              <a:t>False negatives: pairs with similarity greater than </a:t>
            </a:r>
            <a:r>
              <a:rPr lang="en-US" i="1" dirty="0" smtClean="0"/>
              <a:t>s</a:t>
            </a:r>
            <a:r>
              <a:rPr lang="en-US" dirty="0" smtClean="0"/>
              <a:t> not discovered</a:t>
            </a:r>
          </a:p>
        </p:txBody>
      </p:sp>
      <p:sp>
        <p:nvSpPr>
          <p:cNvPr id="4" name="TextBox 3"/>
          <p:cNvSpPr txBox="1"/>
          <p:nvPr/>
        </p:nvSpPr>
        <p:spPr>
          <a:xfrm rot="21239651">
            <a:off x="2504211" y="3591917"/>
            <a:ext cx="55641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The errors (and costs) are asymmetric!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727604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Extracting Similar Pairs (LSH)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know:</a:t>
            </a:r>
          </a:p>
          <a:p>
            <a:r>
              <a:rPr lang="en-US" dirty="0" smtClean="0"/>
              <a:t>Task: discover all pairs with similarity greater than </a:t>
            </a:r>
            <a:r>
              <a:rPr lang="en-US" i="1" dirty="0" smtClean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 smtClean="0"/>
              <a:t> </a:t>
            </a:r>
          </a:p>
          <a:p>
            <a:r>
              <a:rPr lang="en-US" dirty="0" smtClean="0"/>
              <a:t>Algorithm:</a:t>
            </a:r>
          </a:p>
          <a:p>
            <a:pPr lvl="1"/>
            <a:r>
              <a:rPr lang="en-US" dirty="0" smtClean="0"/>
              <a:t>For each object, compute its </a:t>
            </a:r>
            <a:r>
              <a:rPr lang="en-US" dirty="0" err="1" smtClean="0"/>
              <a:t>minhash</a:t>
            </a:r>
            <a:r>
              <a:rPr lang="en-US" dirty="0" smtClean="0"/>
              <a:t> value</a:t>
            </a:r>
          </a:p>
          <a:p>
            <a:pPr lvl="1"/>
            <a:r>
              <a:rPr lang="en-US" dirty="0" smtClean="0"/>
              <a:t>Group objects by their hash values</a:t>
            </a:r>
          </a:p>
          <a:p>
            <a:pPr lvl="1"/>
            <a:r>
              <a:rPr lang="en-US" dirty="0" smtClean="0"/>
              <a:t>Output all pairs within each group</a:t>
            </a:r>
          </a:p>
          <a:p>
            <a:r>
              <a:rPr lang="en-US" dirty="0" smtClean="0"/>
              <a:t>Analysis:</a:t>
            </a:r>
          </a:p>
          <a:p>
            <a:pPr lvl="1"/>
            <a:r>
              <a:rPr lang="en-US" dirty="0" smtClean="0"/>
              <a:t>If J(A,B) = </a:t>
            </a:r>
            <a:r>
              <a:rPr lang="en-US" i="1" dirty="0" smtClean="0"/>
              <a:t>s</a:t>
            </a:r>
            <a:r>
              <a:rPr lang="en-US" dirty="0" smtClean="0"/>
              <a:t>, then probability we detect it is </a:t>
            </a:r>
            <a:r>
              <a:rPr lang="en-US" i="1" dirty="0" smtClean="0"/>
              <a:t>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62200" y="1219200"/>
            <a:ext cx="31318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675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68420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4" name="Straight Connector 3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239651">
            <a:off x="3217868" y="3145962"/>
            <a:ext cx="243600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38026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2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 and concatenate together into a signature</a:t>
            </a:r>
            <a:endParaRPr lang="en-US" dirty="0"/>
          </a:p>
          <a:p>
            <a:pPr lvl="1"/>
            <a:r>
              <a:rPr lang="en-US" dirty="0"/>
              <a:t>Group 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1"/>
            <a:r>
              <a:rPr lang="en-US" dirty="0"/>
              <a:t>Output all pairs within each group</a:t>
            </a:r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If J(A,B) = </a:t>
            </a:r>
            <a:r>
              <a:rPr lang="en-US" i="1" dirty="0"/>
              <a:t>s</a:t>
            </a:r>
            <a:r>
              <a:rPr lang="en-US" dirty="0"/>
              <a:t>, then probability we detect it is </a:t>
            </a:r>
            <a:r>
              <a:rPr lang="en-US" i="1" dirty="0" smtClean="0"/>
              <a:t>s</a:t>
            </a:r>
            <a:r>
              <a:rPr lang="en-US" i="1" baseline="30000" dirty="0" smtClean="0"/>
              <a:t>2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32269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3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</a:t>
            </a:r>
            <a:r>
              <a:rPr lang="en-US" dirty="0" smtClean="0"/>
              <a:t>3 </a:t>
            </a:r>
            <a:r>
              <a:rPr lang="en-US" dirty="0" err="1" smtClean="0"/>
              <a:t>minhash</a:t>
            </a:r>
            <a:r>
              <a:rPr lang="en-US" dirty="0" smtClean="0"/>
              <a:t> values and concatenate together into a signature</a:t>
            </a:r>
            <a:endParaRPr lang="en-US" dirty="0"/>
          </a:p>
          <a:p>
            <a:pPr lvl="1"/>
            <a:r>
              <a:rPr lang="en-US" dirty="0"/>
              <a:t>Group 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1"/>
            <a:r>
              <a:rPr lang="en-US" dirty="0"/>
              <a:t>Output all pairs within each group</a:t>
            </a:r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If J(A,B) = </a:t>
            </a:r>
            <a:r>
              <a:rPr lang="en-US" i="1" dirty="0"/>
              <a:t>s</a:t>
            </a:r>
            <a:r>
              <a:rPr lang="en-US" dirty="0"/>
              <a:t>, then probability we detect it is </a:t>
            </a:r>
            <a:r>
              <a:rPr lang="en-US" i="1" dirty="0" smtClean="0"/>
              <a:t>s</a:t>
            </a:r>
            <a:r>
              <a:rPr lang="en-US" i="1" baseline="30000" dirty="0" smtClean="0"/>
              <a:t>3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66832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 and concatenate together into a signature</a:t>
            </a:r>
            <a:endParaRPr lang="en-US" dirty="0"/>
          </a:p>
          <a:p>
            <a:pPr lvl="1"/>
            <a:r>
              <a:rPr lang="en-US" dirty="0"/>
              <a:t>Group 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1"/>
            <a:r>
              <a:rPr lang="en-US" dirty="0"/>
              <a:t>Output all pairs within each group</a:t>
            </a:r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If J(A,B) = </a:t>
            </a:r>
            <a:r>
              <a:rPr lang="en-US" i="1" dirty="0"/>
              <a:t>s</a:t>
            </a:r>
            <a:r>
              <a:rPr lang="en-US" dirty="0"/>
              <a:t>, then probability we detect it is </a:t>
            </a:r>
            <a:r>
              <a:rPr lang="en-US" i="1" dirty="0" err="1" smtClean="0"/>
              <a:t>s</a:t>
            </a:r>
            <a:r>
              <a:rPr lang="en-US" i="1" baseline="30000" dirty="0" err="1" smtClean="0"/>
              <a:t>k</a:t>
            </a:r>
            <a:endParaRPr lang="en-US" i="1" baseline="30000" dirty="0"/>
          </a:p>
        </p:txBody>
      </p:sp>
    </p:spTree>
    <p:extLst>
      <p:ext uri="{BB962C8B-B14F-4D97-AF65-F5344CB8AC3E}">
        <p14:creationId xmlns:p14="http://schemas.microsoft.com/office/powerpoint/2010/main" val="8079464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the Problem?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Finding similar items with respect to some distance metric</a:t>
            </a:r>
          </a:p>
          <a:p>
            <a:r>
              <a:rPr lang="en-US" dirty="0" smtClean="0"/>
              <a:t>Two variants of the problem:</a:t>
            </a:r>
          </a:p>
          <a:p>
            <a:pPr lvl="1"/>
            <a:r>
              <a:rPr lang="en-US" dirty="0" smtClean="0"/>
              <a:t>Offline: </a:t>
            </a:r>
            <a:r>
              <a:rPr lang="en-US" dirty="0"/>
              <a:t>e</a:t>
            </a:r>
            <a:r>
              <a:rPr lang="en-US" dirty="0" smtClean="0"/>
              <a:t>xtract all similar pairs of objects from a large collection</a:t>
            </a:r>
          </a:p>
          <a:p>
            <a:pPr lvl="1"/>
            <a:r>
              <a:rPr lang="en-US" dirty="0" smtClean="0"/>
              <a:t>Online: is this object similar to something I’ve seen before</a:t>
            </a:r>
            <a:r>
              <a:rPr lang="en-US" dirty="0" smtClean="0"/>
              <a:t>?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0724185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1239651">
            <a:off x="2619484" y="3071443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issue now?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k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057375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n </a:t>
            </a:r>
            <a:r>
              <a:rPr lang="en-US" dirty="0" smtClean="0"/>
              <a:t>different</a:t>
            </a:r>
            <a:r>
              <a:rPr lang="en-US" i="1" dirty="0" smtClean="0"/>
              <a:t> 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For each object, compute </a:t>
            </a:r>
            <a:r>
              <a:rPr lang="en-US" i="1" dirty="0" smtClean="0"/>
              <a:t>n</a:t>
            </a:r>
            <a:r>
              <a:rPr lang="en-US" dirty="0" smtClean="0"/>
              <a:t> sets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</a:t>
            </a:r>
          </a:p>
          <a:p>
            <a:pPr lvl="1"/>
            <a:r>
              <a:rPr lang="en-US" dirty="0" smtClean="0"/>
              <a:t>For each set, concatenate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 together</a:t>
            </a:r>
            <a:endParaRPr lang="en-US" dirty="0"/>
          </a:p>
          <a:p>
            <a:pPr lvl="1"/>
            <a:r>
              <a:rPr lang="en-US" dirty="0" smtClean="0"/>
              <a:t>Within each set:</a:t>
            </a:r>
          </a:p>
          <a:p>
            <a:pPr lvl="2"/>
            <a:r>
              <a:rPr lang="en-US" dirty="0" smtClean="0"/>
              <a:t>Group </a:t>
            </a:r>
            <a:r>
              <a:rPr lang="en-US" dirty="0"/>
              <a:t>objects by their </a:t>
            </a:r>
            <a:r>
              <a:rPr lang="en-US" dirty="0" smtClean="0"/>
              <a:t>signatures</a:t>
            </a:r>
            <a:endParaRPr lang="en-US" dirty="0"/>
          </a:p>
          <a:p>
            <a:pPr lvl="2"/>
            <a:r>
              <a:rPr lang="en-US" dirty="0"/>
              <a:t>Output all pairs within each </a:t>
            </a:r>
            <a:r>
              <a:rPr lang="en-US" dirty="0" smtClean="0"/>
              <a:t>group</a:t>
            </a:r>
          </a:p>
          <a:p>
            <a:pPr lvl="1"/>
            <a:r>
              <a:rPr lang="en-US" dirty="0" smtClean="0"/>
              <a:t>De-dup pairs</a:t>
            </a:r>
            <a:endParaRPr lang="en-US" dirty="0"/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If J(A,B) = </a:t>
            </a:r>
            <a:r>
              <a:rPr lang="en-US" i="1" dirty="0" smtClean="0"/>
              <a:t>s</a:t>
            </a:r>
            <a:r>
              <a:rPr lang="en-US" dirty="0" smtClean="0"/>
              <a:t>, P(none of the </a:t>
            </a:r>
            <a:r>
              <a:rPr lang="en-US" i="1" dirty="0" smtClean="0"/>
              <a:t>n</a:t>
            </a:r>
            <a:r>
              <a:rPr lang="en-US" dirty="0" smtClean="0"/>
              <a:t> collide) = (1 </a:t>
            </a:r>
            <a:r>
              <a:rPr lang="en-US" dirty="0"/>
              <a:t>–</a:t>
            </a:r>
            <a:r>
              <a:rPr lang="en-US" dirty="0" smtClean="0"/>
              <a:t> </a:t>
            </a:r>
            <a:r>
              <a:rPr lang="en-US" i="1" dirty="0" err="1" smtClean="0"/>
              <a:t>s</a:t>
            </a:r>
            <a:r>
              <a:rPr lang="en-US" i="1" baseline="30000" dirty="0" err="1" smtClean="0"/>
              <a:t>k</a:t>
            </a:r>
            <a:r>
              <a:rPr lang="en-US" baseline="30000" dirty="0" smtClean="0"/>
              <a:t> </a:t>
            </a:r>
            <a:r>
              <a:rPr lang="en-US" dirty="0" smtClean="0"/>
              <a:t>)</a:t>
            </a:r>
            <a:r>
              <a:rPr lang="en-US" i="1" baseline="30000" dirty="0" smtClean="0"/>
              <a:t>n</a:t>
            </a:r>
            <a:endParaRPr lang="en-US" i="1" baseline="30000" dirty="0"/>
          </a:p>
          <a:p>
            <a:pPr lvl="1"/>
            <a:r>
              <a:rPr lang="en-US" dirty="0"/>
              <a:t>If J(A,B) = </a:t>
            </a:r>
            <a:r>
              <a:rPr lang="en-US" i="1" dirty="0"/>
              <a:t>s</a:t>
            </a:r>
            <a:r>
              <a:rPr lang="en-US" dirty="0"/>
              <a:t>, then probability we detect it is </a:t>
            </a:r>
            <a:r>
              <a:rPr lang="en-US" dirty="0" smtClean="0"/>
              <a:t>1 – (</a:t>
            </a:r>
            <a:r>
              <a:rPr lang="en-US" dirty="0"/>
              <a:t>1 – </a:t>
            </a:r>
            <a:r>
              <a:rPr lang="en-US" i="1" dirty="0" err="1"/>
              <a:t>s</a:t>
            </a:r>
            <a:r>
              <a:rPr lang="en-US" i="1" baseline="30000" dirty="0" err="1"/>
              <a:t>k</a:t>
            </a:r>
            <a:r>
              <a:rPr lang="en-US" baseline="30000" dirty="0"/>
              <a:t> </a:t>
            </a:r>
            <a:r>
              <a:rPr lang="en-US" dirty="0"/>
              <a:t>)</a:t>
            </a:r>
            <a:r>
              <a:rPr lang="en-US" i="1" baseline="30000" dirty="0" smtClean="0"/>
              <a:t>n</a:t>
            </a:r>
            <a:endParaRPr lang="en-US" i="1" baseline="30000" dirty="0"/>
          </a:p>
        </p:txBody>
      </p:sp>
    </p:spTree>
    <p:extLst>
      <p:ext uri="{BB962C8B-B14F-4D97-AF65-F5344CB8AC3E}">
        <p14:creationId xmlns:p14="http://schemas.microsoft.com/office/powerpoint/2010/main" val="30534647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minhash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k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7" name="Straight Connector 6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331253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inhash2a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133600" y="533400"/>
            <a:ext cx="47628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6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 concatenated together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4967142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inhash3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0" y="228600"/>
            <a:ext cx="6400800" cy="64008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362200" y="533400"/>
            <a:ext cx="42502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different sets of 6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Minhash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 Signatures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5" name="Straight Connector 4"/>
          <p:cNvCxnSpPr/>
          <p:nvPr/>
        </p:nvCxnSpPr>
        <p:spPr bwMode="auto">
          <a:xfrm>
            <a:off x="5989320" y="1143000"/>
            <a:ext cx="0" cy="39624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5086669" y="5162490"/>
            <a:ext cx="184753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Threshold = 0.8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0" y="4552890"/>
            <a:ext cx="16546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Positives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6019800" y="914400"/>
            <a:ext cx="17758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False Negatives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6689915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n </a:t>
            </a:r>
            <a:r>
              <a:rPr lang="en-US" dirty="0" smtClean="0"/>
              <a:t>different</a:t>
            </a:r>
            <a:r>
              <a:rPr lang="en-US" i="1" dirty="0" smtClean="0"/>
              <a:t> 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Example: </a:t>
            </a:r>
            <a:r>
              <a:rPr lang="en-US" dirty="0"/>
              <a:t>J(A,B) = </a:t>
            </a:r>
            <a:r>
              <a:rPr lang="en-US" dirty="0" smtClean="0"/>
              <a:t>0.8, 10 sets of 6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</a:p>
          <a:p>
            <a:pPr lvl="1"/>
            <a:r>
              <a:rPr lang="en-US" dirty="0" smtClean="0"/>
              <a:t>P(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signatures match) = (0.8)</a:t>
            </a:r>
            <a:r>
              <a:rPr lang="en-US" baseline="30000" dirty="0" smtClean="0"/>
              <a:t>6</a:t>
            </a:r>
            <a:r>
              <a:rPr lang="en-US" dirty="0" smtClean="0"/>
              <a:t> = 0.262</a:t>
            </a:r>
          </a:p>
          <a:p>
            <a:pPr lvl="1"/>
            <a:r>
              <a:rPr lang="en-US" dirty="0" smtClean="0"/>
              <a:t>P(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 doesn’t match in any of the 10 sets) =</a:t>
            </a:r>
            <a:br>
              <a:rPr lang="en-US" dirty="0" smtClean="0"/>
            </a:br>
            <a:r>
              <a:rPr lang="en-US" dirty="0" smtClean="0"/>
              <a:t>(1 – </a:t>
            </a:r>
            <a:r>
              <a:rPr lang="en-US" dirty="0"/>
              <a:t>(0.8)</a:t>
            </a:r>
            <a:r>
              <a:rPr lang="en-US" baseline="30000" dirty="0" smtClean="0"/>
              <a:t>6</a:t>
            </a:r>
            <a:r>
              <a:rPr lang="en-US" dirty="0" smtClean="0"/>
              <a:t>)</a:t>
            </a:r>
            <a:r>
              <a:rPr lang="en-US" baseline="30000" dirty="0" smtClean="0"/>
              <a:t>10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0.0478</a:t>
            </a:r>
          </a:p>
          <a:p>
            <a:pPr lvl="1"/>
            <a:r>
              <a:rPr lang="en-US" dirty="0" smtClean="0"/>
              <a:t>Thus, we should find 1 – (</a:t>
            </a:r>
            <a:r>
              <a:rPr lang="en-US" dirty="0"/>
              <a:t>1 – </a:t>
            </a:r>
            <a:r>
              <a:rPr lang="en-US" dirty="0"/>
              <a:t>(0.8)</a:t>
            </a:r>
            <a:r>
              <a:rPr lang="en-US" baseline="30000" dirty="0"/>
              <a:t>6</a:t>
            </a:r>
            <a:r>
              <a:rPr lang="en-US" dirty="0" smtClean="0"/>
              <a:t>)</a:t>
            </a:r>
            <a:r>
              <a:rPr lang="en-US" baseline="30000" dirty="0"/>
              <a:t>10</a:t>
            </a:r>
            <a:r>
              <a:rPr lang="en-US" dirty="0"/>
              <a:t> = </a:t>
            </a:r>
            <a:r>
              <a:rPr lang="en-US" dirty="0" smtClean="0"/>
              <a:t>0.952 of all similar pairs</a:t>
            </a:r>
          </a:p>
          <a:p>
            <a:r>
              <a:rPr lang="en-US" dirty="0"/>
              <a:t>Example: J(A,B) = </a:t>
            </a:r>
            <a:r>
              <a:rPr lang="en-US" dirty="0" smtClean="0"/>
              <a:t>0.4, </a:t>
            </a:r>
            <a:r>
              <a:rPr lang="en-US" dirty="0"/>
              <a:t>10 sets of 6 </a:t>
            </a:r>
            <a:r>
              <a:rPr lang="en-US" dirty="0" err="1"/>
              <a:t>minhash</a:t>
            </a:r>
            <a:r>
              <a:rPr lang="en-US" dirty="0"/>
              <a:t> signatures</a:t>
            </a:r>
          </a:p>
          <a:p>
            <a:pPr lvl="1"/>
            <a:r>
              <a:rPr lang="en-US" dirty="0"/>
              <a:t>P(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signatures match) = (</a:t>
            </a:r>
            <a:r>
              <a:rPr lang="en-US" dirty="0" smtClean="0"/>
              <a:t>0.4)</a:t>
            </a:r>
            <a:r>
              <a:rPr lang="en-US" baseline="30000" dirty="0"/>
              <a:t>6</a:t>
            </a:r>
            <a:r>
              <a:rPr lang="en-US" dirty="0"/>
              <a:t> = </a:t>
            </a:r>
            <a:r>
              <a:rPr lang="en-US" dirty="0" smtClean="0"/>
              <a:t>0.0041</a:t>
            </a:r>
            <a:endParaRPr lang="en-US" dirty="0" smtClean="0"/>
          </a:p>
          <a:p>
            <a:pPr lvl="1"/>
            <a:r>
              <a:rPr lang="en-US" dirty="0" smtClean="0"/>
              <a:t>P(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 doesn’t match in any of the 10 sets) =</a:t>
            </a:r>
            <a:br>
              <a:rPr lang="en-US" dirty="0" smtClean="0"/>
            </a:br>
            <a:r>
              <a:rPr lang="en-US" dirty="0" smtClean="0"/>
              <a:t>(1 </a:t>
            </a:r>
            <a:r>
              <a:rPr lang="en-US" dirty="0"/>
              <a:t>– (0.4)</a:t>
            </a:r>
            <a:r>
              <a:rPr lang="en-US" baseline="30000" dirty="0"/>
              <a:t>6</a:t>
            </a:r>
            <a:r>
              <a:rPr lang="en-US" dirty="0" smtClean="0"/>
              <a:t>)</a:t>
            </a:r>
            <a:r>
              <a:rPr lang="en-US" baseline="30000" dirty="0" smtClean="0"/>
              <a:t>10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0.9598</a:t>
            </a:r>
            <a:endParaRPr lang="en-US" dirty="0" smtClean="0"/>
          </a:p>
          <a:p>
            <a:pPr lvl="1"/>
            <a:r>
              <a:rPr lang="en-US" dirty="0" smtClean="0"/>
              <a:t>Thus</a:t>
            </a:r>
            <a:r>
              <a:rPr lang="en-US" dirty="0"/>
              <a:t>, we should find 1 – (1 – 0.262144)</a:t>
            </a:r>
            <a:r>
              <a:rPr lang="en-US" baseline="30000" dirty="0"/>
              <a:t>10</a:t>
            </a:r>
            <a:r>
              <a:rPr lang="en-US" dirty="0"/>
              <a:t> = </a:t>
            </a:r>
            <a:r>
              <a:rPr lang="en-US" dirty="0" smtClean="0"/>
              <a:t>0.040 </a:t>
            </a:r>
            <a:r>
              <a:rPr lang="en-US" dirty="0"/>
              <a:t>of all similar pairs</a:t>
            </a:r>
            <a:endParaRPr lang="en-US" i="1" baseline="30000" dirty="0"/>
          </a:p>
          <a:p>
            <a:pPr lvl="1"/>
            <a:endParaRPr lang="en-US" i="1" baseline="30000" dirty="0"/>
          </a:p>
        </p:txBody>
      </p:sp>
    </p:spTree>
    <p:extLst>
      <p:ext uri="{BB962C8B-B14F-4D97-AF65-F5344CB8AC3E}">
        <p14:creationId xmlns:p14="http://schemas.microsoft.com/office/powerpoint/2010/main" val="5116946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n </a:t>
            </a:r>
            <a:r>
              <a:rPr lang="en-US" dirty="0" smtClean="0"/>
              <a:t>different</a:t>
            </a:r>
            <a:r>
              <a:rPr lang="en-US" i="1" dirty="0" smtClean="0"/>
              <a:t> k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Signatures</a:t>
            </a:r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4646899"/>
              </p:ext>
            </p:extLst>
          </p:nvPr>
        </p:nvGraphicFramePr>
        <p:xfrm>
          <a:off x="1524000" y="1828800"/>
          <a:ext cx="6096000" cy="411480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3048000"/>
                <a:gridCol w="3048000"/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400" b="0" i="1" dirty="0" smtClean="0">
                          <a:latin typeface="Gill Sans"/>
                          <a:cs typeface="Gill Sans"/>
                        </a:rPr>
                        <a:t>s</a:t>
                      </a:r>
                      <a:endParaRPr lang="en-US" sz="2400" b="0" i="1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259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400" b="0" dirty="0" smtClean="0">
                          <a:latin typeface="Gill Sans"/>
                          <a:cs typeface="Gill Sans"/>
                        </a:rPr>
                        <a:t>1 – (1 – s</a:t>
                      </a:r>
                      <a:r>
                        <a:rPr lang="en-US" sz="2400" b="0" baseline="30000" dirty="0" smtClean="0">
                          <a:latin typeface="Gill Sans"/>
                          <a:cs typeface="Gill Sans"/>
                        </a:rPr>
                        <a:t>6</a:t>
                      </a:r>
                      <a:r>
                        <a:rPr lang="en-US" sz="2400" b="0" dirty="0" smtClean="0">
                          <a:latin typeface="Gill Sans"/>
                          <a:cs typeface="Gill Sans"/>
                        </a:rPr>
                        <a:t>)</a:t>
                      </a:r>
                      <a:r>
                        <a:rPr lang="en-US" sz="2400" b="0" baseline="30000" dirty="0" smtClean="0">
                          <a:latin typeface="Gill Sans"/>
                          <a:cs typeface="Gill Sans"/>
                        </a:rPr>
                        <a:t>10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0.2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0.0006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0.3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0.0073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0.4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0.040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0.5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0.146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0.6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0.380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0.7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0.714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0.8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0.952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400" b="0" i="0" dirty="0" smtClean="0">
                          <a:latin typeface="Gill Sans"/>
                          <a:cs typeface="Gill Sans"/>
                        </a:rPr>
                        <a:t>0.999</a:t>
                      </a:r>
                      <a:endParaRPr lang="en-US" sz="2400" b="0" i="0" dirty="0">
                        <a:latin typeface="Gill Sans"/>
                        <a:cs typeface="Gill Sans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 rot="21239651">
            <a:off x="5044060" y="5890842"/>
            <a:ext cx="338545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What’s the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issue?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517635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implementation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Generate </a:t>
            </a:r>
            <a:r>
              <a:rPr lang="en-US" i="1" dirty="0" smtClean="0"/>
              <a:t>M</a:t>
            </a:r>
            <a:r>
              <a:rPr lang="en-US" dirty="0" smtClean="0"/>
              <a:t> </a:t>
            </a:r>
            <a:r>
              <a:rPr lang="en-US" dirty="0" err="1" smtClean="0"/>
              <a:t>minhash</a:t>
            </a:r>
            <a:r>
              <a:rPr lang="en-US" dirty="0" smtClean="0"/>
              <a:t> values</a:t>
            </a:r>
            <a:r>
              <a:rPr lang="en-US" dirty="0" smtClean="0"/>
              <a:t>, </a:t>
            </a:r>
            <a:r>
              <a:rPr lang="en-US" dirty="0" smtClean="0"/>
              <a:t>select </a:t>
            </a:r>
            <a:r>
              <a:rPr lang="en-US" i="1" dirty="0" smtClean="0"/>
              <a:t>k</a:t>
            </a:r>
            <a:r>
              <a:rPr lang="en-US" dirty="0" smtClean="0"/>
              <a:t> of them </a:t>
            </a:r>
            <a:r>
              <a:rPr lang="en-US" i="1" dirty="0" smtClean="0"/>
              <a:t>n</a:t>
            </a:r>
            <a:r>
              <a:rPr lang="en-US" dirty="0" smtClean="0"/>
              <a:t> times</a:t>
            </a:r>
          </a:p>
          <a:p>
            <a:pPr lvl="1"/>
            <a:r>
              <a:rPr lang="en-US" dirty="0" smtClean="0"/>
              <a:t>Reduces amount of hash computations needed</a:t>
            </a:r>
          </a:p>
          <a:p>
            <a:r>
              <a:rPr lang="en-US" dirty="0" smtClean="0"/>
              <a:t>Determining “authoritative” version is non-trivial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73534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MapReduce/Spark </a:t>
            </a:r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 over objects:</a:t>
            </a:r>
          </a:p>
          <a:p>
            <a:pPr lvl="1"/>
            <a:r>
              <a:rPr lang="en-US" dirty="0"/>
              <a:t>Generate </a:t>
            </a:r>
            <a:r>
              <a:rPr lang="en-US" i="1" dirty="0"/>
              <a:t>M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values</a:t>
            </a:r>
            <a:r>
              <a:rPr lang="en-US" dirty="0" smtClean="0"/>
              <a:t>, </a:t>
            </a:r>
            <a:r>
              <a:rPr lang="en-US" dirty="0"/>
              <a:t>select </a:t>
            </a:r>
            <a:r>
              <a:rPr lang="en-US" i="1" dirty="0"/>
              <a:t>k</a:t>
            </a:r>
            <a:r>
              <a:rPr lang="en-US" dirty="0"/>
              <a:t> of them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 smtClean="0"/>
              <a:t>times</a:t>
            </a:r>
          </a:p>
          <a:p>
            <a:pPr lvl="1"/>
            <a:r>
              <a:rPr lang="en-US" dirty="0" smtClean="0"/>
              <a:t>Each draw yields a </a:t>
            </a:r>
            <a:r>
              <a:rPr lang="en-US" dirty="0" smtClean="0"/>
              <a:t>signature, emit:</a:t>
            </a:r>
            <a:br>
              <a:rPr lang="en-US" dirty="0" smtClean="0"/>
            </a:br>
            <a:r>
              <a:rPr lang="en-US" dirty="0" smtClean="0"/>
              <a:t>key = (</a:t>
            </a:r>
            <a:r>
              <a:rPr lang="en-US" i="1" dirty="0" smtClean="0"/>
              <a:t>p</a:t>
            </a:r>
            <a:r>
              <a:rPr lang="en-US" dirty="0" smtClean="0"/>
              <a:t>, signature</a:t>
            </a:r>
            <a:r>
              <a:rPr lang="en-US" dirty="0" smtClean="0"/>
              <a:t>), </a:t>
            </a:r>
            <a:r>
              <a:rPr lang="en-US" dirty="0"/>
              <a:t>where </a:t>
            </a:r>
            <a:r>
              <a:rPr lang="en-US" i="1" dirty="0"/>
              <a:t>p</a:t>
            </a:r>
            <a:r>
              <a:rPr lang="en-US" dirty="0"/>
              <a:t> = [ 1 … </a:t>
            </a:r>
            <a:r>
              <a:rPr lang="en-US" i="1" dirty="0" smtClean="0"/>
              <a:t>n</a:t>
            </a:r>
            <a:r>
              <a:rPr lang="en-US" dirty="0" smtClean="0"/>
              <a:t> ]</a:t>
            </a:r>
            <a:br>
              <a:rPr lang="en-US" dirty="0" smtClean="0"/>
            </a:br>
            <a:r>
              <a:rPr lang="en-US" dirty="0" smtClean="0"/>
              <a:t>value = object </a:t>
            </a:r>
            <a:r>
              <a:rPr lang="en-US" dirty="0" smtClean="0"/>
              <a:t>id</a:t>
            </a:r>
          </a:p>
          <a:p>
            <a:r>
              <a:rPr lang="en-US" dirty="0" smtClean="0"/>
              <a:t>Shuffle/sort:</a:t>
            </a:r>
          </a:p>
          <a:p>
            <a:r>
              <a:rPr lang="en-US" dirty="0" smtClean="0"/>
              <a:t>Reduce:</a:t>
            </a:r>
          </a:p>
          <a:p>
            <a:pPr lvl="1"/>
            <a:r>
              <a:rPr lang="en-US" dirty="0" smtClean="0"/>
              <a:t>Receive all object ids with same </a:t>
            </a:r>
            <a:r>
              <a:rPr lang="en-US" dirty="0" smtClean="0"/>
              <a:t>(</a:t>
            </a:r>
            <a:r>
              <a:rPr lang="en-US" i="1" dirty="0" smtClean="0"/>
              <a:t>n</a:t>
            </a:r>
            <a:r>
              <a:rPr lang="en-US" dirty="0" smtClean="0"/>
              <a:t>, signature), </a:t>
            </a:r>
            <a:r>
              <a:rPr lang="en-US" dirty="0" smtClean="0"/>
              <a:t>emit clusters</a:t>
            </a:r>
          </a:p>
          <a:p>
            <a:r>
              <a:rPr lang="en-US" dirty="0" smtClean="0"/>
              <a:t>Second pass to de-dup and group </a:t>
            </a:r>
            <a:r>
              <a:rPr lang="en-US" dirty="0" smtClean="0"/>
              <a:t>clusters</a:t>
            </a:r>
          </a:p>
          <a:p>
            <a:r>
              <a:rPr lang="en-US" dirty="0" smtClean="0"/>
              <a:t>(Optional) Third pass to eliminate false positives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348446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Offline Extraction vs. Online Querying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Batch formulation of the problem:</a:t>
            </a:r>
          </a:p>
          <a:p>
            <a:pPr lvl="1"/>
            <a:r>
              <a:rPr lang="en-US" dirty="0" smtClean="0"/>
              <a:t>Discover </a:t>
            </a:r>
            <a:r>
              <a:rPr lang="en-US" dirty="0"/>
              <a:t>all pairs with similarity 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Useful for post-hoc batch processing of web crawl</a:t>
            </a:r>
          </a:p>
          <a:p>
            <a:r>
              <a:rPr lang="en-US" dirty="0" smtClean="0"/>
              <a:t>Online formulation of the problem:</a:t>
            </a:r>
          </a:p>
          <a:p>
            <a:pPr lvl="1"/>
            <a:r>
              <a:rPr lang="en-US" dirty="0" smtClean="0"/>
              <a:t>Given new webpage, is it similar to one I’ve seen before?</a:t>
            </a:r>
          </a:p>
          <a:p>
            <a:pPr lvl="1"/>
            <a:r>
              <a:rPr lang="en-US" dirty="0" smtClean="0"/>
              <a:t>Useful for incremental web crawl processing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624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 Note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Many communities have tackled similar problems:</a:t>
            </a:r>
          </a:p>
          <a:p>
            <a:pPr lvl="1"/>
            <a:r>
              <a:rPr lang="en-US" dirty="0" smtClean="0"/>
              <a:t>Theoretical computer science</a:t>
            </a:r>
          </a:p>
          <a:p>
            <a:pPr lvl="1"/>
            <a:r>
              <a:rPr lang="en-US" dirty="0" smtClean="0"/>
              <a:t>Information retrieval</a:t>
            </a:r>
          </a:p>
          <a:p>
            <a:pPr lvl="1"/>
            <a:r>
              <a:rPr lang="en-US" dirty="0" smtClean="0"/>
              <a:t>Data mining</a:t>
            </a:r>
          </a:p>
          <a:p>
            <a:pPr lvl="1"/>
            <a:r>
              <a:rPr lang="en-US" dirty="0" smtClean="0"/>
              <a:t>Databases</a:t>
            </a:r>
          </a:p>
          <a:p>
            <a:pPr lvl="1"/>
            <a:r>
              <a:rPr lang="en-US" dirty="0" smtClean="0"/>
              <a:t>…</a:t>
            </a:r>
          </a:p>
          <a:p>
            <a:r>
              <a:rPr lang="en-US" dirty="0" smtClean="0"/>
              <a:t>Issues</a:t>
            </a:r>
          </a:p>
          <a:p>
            <a:pPr lvl="1"/>
            <a:r>
              <a:rPr lang="en-US" dirty="0" smtClean="0"/>
              <a:t>Slightly different terminology</a:t>
            </a:r>
          </a:p>
          <a:p>
            <a:pPr lvl="1"/>
            <a:r>
              <a:rPr lang="en-US" dirty="0" smtClean="0"/>
              <a:t>Results not easy to compare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5438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Similarity Querying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Preparing the existing collection:</a:t>
            </a:r>
          </a:p>
          <a:p>
            <a:pPr lvl="1"/>
            <a:r>
              <a:rPr lang="en-US" dirty="0"/>
              <a:t>For each object, compute </a:t>
            </a:r>
            <a:r>
              <a:rPr lang="en-US" i="1" dirty="0"/>
              <a:t>n</a:t>
            </a:r>
            <a:r>
              <a:rPr lang="en-US" dirty="0"/>
              <a:t> </a:t>
            </a:r>
            <a:r>
              <a:rPr lang="en-US" dirty="0" smtClean="0"/>
              <a:t>sets of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</a:t>
            </a:r>
            <a:r>
              <a:rPr lang="en-US" dirty="0" smtClean="0"/>
              <a:t>values</a:t>
            </a:r>
          </a:p>
          <a:p>
            <a:pPr lvl="1"/>
            <a:r>
              <a:rPr lang="en-US" dirty="0"/>
              <a:t>For each set, concatenate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err="1"/>
              <a:t>minhash</a:t>
            </a:r>
            <a:r>
              <a:rPr lang="en-US" dirty="0"/>
              <a:t> values together</a:t>
            </a:r>
          </a:p>
          <a:p>
            <a:pPr lvl="1"/>
            <a:r>
              <a:rPr lang="en-US" dirty="0" smtClean="0"/>
              <a:t>Keep each signature in hash table (in memory)</a:t>
            </a:r>
          </a:p>
          <a:p>
            <a:pPr lvl="1"/>
            <a:r>
              <a:rPr lang="en-US" dirty="0" smtClean="0"/>
              <a:t>Note: can parallelize across multiple machines</a:t>
            </a:r>
          </a:p>
          <a:p>
            <a:r>
              <a:rPr lang="en-US" dirty="0" smtClean="0"/>
              <a:t>Querying and updating:</a:t>
            </a:r>
          </a:p>
          <a:p>
            <a:pPr lvl="1"/>
            <a:r>
              <a:rPr lang="en-US" dirty="0" smtClean="0"/>
              <a:t>For new webpage, compute signatures and check for collisions</a:t>
            </a:r>
          </a:p>
          <a:p>
            <a:pPr lvl="1"/>
            <a:r>
              <a:rPr lang="en-US" dirty="0" smtClean="0"/>
              <a:t>Collisions imply duplicate (determine which version to keep)</a:t>
            </a:r>
          </a:p>
          <a:p>
            <a:pPr lvl="1"/>
            <a:r>
              <a:rPr lang="en-US" dirty="0" smtClean="0"/>
              <a:t>Update hash tables</a:t>
            </a:r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9306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rrow-wall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930"/>
            <a:ext cx="9144000" cy="68490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4038600"/>
            <a:ext cx="5181600" cy="1028700"/>
          </a:xfrm>
        </p:spPr>
        <p:txBody>
          <a:bodyPr/>
          <a:lstStyle/>
          <a:p>
            <a:r>
              <a:rPr lang="en-US" dirty="0" smtClean="0"/>
              <a:t>Random Projections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3581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roj</a:t>
            </a:r>
            <a:r>
              <a:rPr lang="en-US" sz="1000" b="0" dirty="0">
                <a:solidFill>
                  <a:srgbClr val="FFFFFF"/>
                </a:solidFill>
              </a:rPr>
              <a:t>/4179478228/</a:t>
            </a:r>
          </a:p>
        </p:txBody>
      </p:sp>
    </p:spTree>
    <p:extLst>
      <p:ext uri="{BB962C8B-B14F-4D97-AF65-F5344CB8AC3E}">
        <p14:creationId xmlns:p14="http://schemas.microsoft.com/office/powerpoint/2010/main" val="29430981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Limitations of </a:t>
            </a:r>
            <a:r>
              <a:rPr lang="en-US" dirty="0" err="1" smtClean="0"/>
              <a:t>Minhash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Minhash</a:t>
            </a:r>
            <a:r>
              <a:rPr lang="en-US" dirty="0" smtClean="0"/>
              <a:t> is great for near-duplicate detection</a:t>
            </a:r>
          </a:p>
          <a:p>
            <a:pPr lvl="1"/>
            <a:r>
              <a:rPr lang="en-US" dirty="0" smtClean="0"/>
              <a:t>Set high threshold for </a:t>
            </a:r>
            <a:r>
              <a:rPr lang="en-US" dirty="0" err="1" smtClean="0"/>
              <a:t>Jaccard</a:t>
            </a:r>
            <a:r>
              <a:rPr lang="en-US" dirty="0" smtClean="0"/>
              <a:t> similarity</a:t>
            </a:r>
          </a:p>
          <a:p>
            <a:r>
              <a:rPr lang="en-US" dirty="0" smtClean="0"/>
              <a:t>Limitations: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 similarity only</a:t>
            </a:r>
          </a:p>
          <a:p>
            <a:pPr lvl="1"/>
            <a:r>
              <a:rPr lang="en-US" dirty="0" smtClean="0"/>
              <a:t>Set-based representation, no way to assign weights to features</a:t>
            </a:r>
          </a:p>
          <a:p>
            <a:r>
              <a:rPr lang="en-US" dirty="0" smtClean="0"/>
              <a:t>Random projections:</a:t>
            </a:r>
          </a:p>
          <a:p>
            <a:pPr lvl="1"/>
            <a:r>
              <a:rPr lang="en-US" dirty="0" smtClean="0"/>
              <a:t>Works with arbitrary vectors using cosine similarity</a:t>
            </a:r>
          </a:p>
          <a:p>
            <a:pPr lvl="1"/>
            <a:r>
              <a:rPr lang="en-US" dirty="0" smtClean="0"/>
              <a:t>Same basic idea, but details differ</a:t>
            </a:r>
          </a:p>
          <a:p>
            <a:pPr lvl="1"/>
            <a:r>
              <a:rPr lang="en-US" dirty="0" smtClean="0"/>
              <a:t>Slower but more accurate: no free lunch!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9317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Projection Hashing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Generate a random vector </a:t>
            </a:r>
            <a:r>
              <a:rPr lang="en-US" i="1" dirty="0" smtClean="0"/>
              <a:t>r</a:t>
            </a:r>
            <a:r>
              <a:rPr lang="en-US" dirty="0" smtClean="0"/>
              <a:t> of unit length</a:t>
            </a:r>
          </a:p>
          <a:p>
            <a:pPr lvl="1"/>
            <a:r>
              <a:rPr lang="en-US" dirty="0" smtClean="0"/>
              <a:t>Draw from </a:t>
            </a:r>
            <a:r>
              <a:rPr lang="en-US" dirty="0" err="1" smtClean="0"/>
              <a:t>univariate</a:t>
            </a:r>
            <a:r>
              <a:rPr lang="en-US" dirty="0" smtClean="0"/>
              <a:t> Gaussian for each component</a:t>
            </a:r>
          </a:p>
          <a:p>
            <a:pPr lvl="1"/>
            <a:r>
              <a:rPr lang="en-US" dirty="0" smtClean="0"/>
              <a:t>Normalize length</a:t>
            </a:r>
          </a:p>
          <a:p>
            <a:r>
              <a:rPr lang="en-US" dirty="0" smtClean="0"/>
              <a:t>Define: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Physical intuition?</a:t>
            </a:r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2971800"/>
            <a:ext cx="29489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58190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 Hash Collisions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 can be shown that: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Proof </a:t>
            </a:r>
            <a:r>
              <a:rPr lang="en-US" dirty="0" smtClean="0"/>
              <a:t>in (</a:t>
            </a:r>
            <a:r>
              <a:rPr lang="en-US" dirty="0" err="1" smtClean="0"/>
              <a:t>Goemans</a:t>
            </a:r>
            <a:r>
              <a:rPr lang="en-US" dirty="0" smtClean="0"/>
              <a:t> </a:t>
            </a:r>
            <a:r>
              <a:rPr lang="en-US" dirty="0"/>
              <a:t>and </a:t>
            </a:r>
            <a:r>
              <a:rPr lang="en-US" dirty="0" smtClean="0"/>
              <a:t>Williamson, 1995</a:t>
            </a:r>
            <a:r>
              <a:rPr lang="en-US" dirty="0" smtClean="0"/>
              <a:t>)</a:t>
            </a:r>
          </a:p>
          <a:p>
            <a:r>
              <a:rPr lang="en-US" dirty="0" smtClean="0"/>
              <a:t>Thus:</a:t>
            </a:r>
          </a:p>
          <a:p>
            <a:endParaRPr lang="en-US" dirty="0"/>
          </a:p>
          <a:p>
            <a:r>
              <a:rPr lang="en-US" dirty="0" smtClean="0"/>
              <a:t>Physical intuition?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1699260"/>
            <a:ext cx="3634740" cy="5867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3352800"/>
            <a:ext cx="511302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615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Random Projection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</a:t>
            </a:r>
            <a:r>
              <a:rPr lang="en-US" i="1" dirty="0" smtClean="0"/>
              <a:t>D</a:t>
            </a:r>
            <a:r>
              <a:rPr lang="en-US" dirty="0" smtClean="0"/>
              <a:t> random vectors:</a:t>
            </a:r>
          </a:p>
          <a:p>
            <a:endParaRPr lang="en-US" dirty="0" smtClean="0"/>
          </a:p>
          <a:p>
            <a:r>
              <a:rPr lang="en-US" dirty="0" smtClean="0"/>
              <a:t>Convert each object into a </a:t>
            </a:r>
            <a:r>
              <a:rPr lang="en-US" i="1" dirty="0" smtClean="0"/>
              <a:t>D</a:t>
            </a:r>
            <a:r>
              <a:rPr lang="en-US" dirty="0" smtClean="0"/>
              <a:t> bit signature</a:t>
            </a:r>
          </a:p>
          <a:p>
            <a:endParaRPr lang="en-US" dirty="0"/>
          </a:p>
          <a:p>
            <a:pPr lvl="1"/>
            <a:r>
              <a:rPr lang="en-US" dirty="0" smtClean="0"/>
              <a:t>Since: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We </a:t>
            </a:r>
            <a:r>
              <a:rPr lang="en-US" dirty="0" smtClean="0"/>
              <a:t>can derive: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Thus: similarity boils down to comparison of hamming distances between signatures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7320" y="1752600"/>
            <a:ext cx="1813560" cy="281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320" y="2743200"/>
            <a:ext cx="4465320" cy="281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5400" y="3756660"/>
            <a:ext cx="5113020" cy="2819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400" y="4724400"/>
            <a:ext cx="481584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31588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One-RP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Take first bit, bucket objects into two sets</a:t>
            </a:r>
          </a:p>
          <a:p>
            <a:pPr lvl="1"/>
            <a:r>
              <a:rPr lang="en-US" dirty="0" smtClean="0"/>
              <a:t>Perform brute force pairwise (hamming distance) comparison in each bucket, retain those below hamming distance threshold</a:t>
            </a:r>
            <a:endParaRPr lang="en-US" dirty="0"/>
          </a:p>
          <a:p>
            <a:r>
              <a:rPr lang="en-US" dirty="0"/>
              <a:t>Analysis: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</a:t>
            </a:r>
            <a:r>
              <a:rPr lang="en-US" dirty="0" smtClean="0"/>
              <a:t>pairs: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Efficiency: 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524500"/>
            <a:ext cx="2788920" cy="723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4495800"/>
            <a:ext cx="1485900" cy="60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76800" y="4038600"/>
            <a:ext cx="27443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645205" y="6519446"/>
            <a:ext cx="64987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* Note, this is actually a simplification: see </a:t>
            </a:r>
            <a:r>
              <a:rPr lang="en-US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Ture</a:t>
            </a: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 et al. (SIGIR 2011) for details.</a:t>
            </a:r>
            <a:endParaRPr lang="en-US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009880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Two-RP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Take first two bits, bucket objects into four sets</a:t>
            </a:r>
          </a:p>
          <a:p>
            <a:pPr lvl="1"/>
            <a:r>
              <a:rPr lang="en-US" dirty="0"/>
              <a:t>Perform brute force pairwise (hamming distance) comparison in each bucket, retain those below hamming distance threshold</a:t>
            </a:r>
          </a:p>
          <a:p>
            <a:r>
              <a:rPr lang="en-US" dirty="0" smtClean="0"/>
              <a:t>Analysis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</a:t>
            </a:r>
            <a:r>
              <a:rPr lang="en-US" dirty="0" smtClean="0"/>
              <a:t>pairs: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Efficiency: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5562600"/>
            <a:ext cx="2788920" cy="7239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4450080"/>
            <a:ext cx="1859280" cy="7315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47625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k</a:t>
            </a:r>
            <a:r>
              <a:rPr lang="en-US" dirty="0" smtClean="0"/>
              <a:t>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Take first </a:t>
            </a:r>
            <a:r>
              <a:rPr lang="en-US" i="1" dirty="0" smtClean="0"/>
              <a:t>k</a:t>
            </a:r>
            <a:r>
              <a:rPr lang="en-US" dirty="0" smtClean="0"/>
              <a:t> bits, bucket objects into 2</a:t>
            </a:r>
            <a:r>
              <a:rPr lang="en-US" i="1" baseline="30000" dirty="0" smtClean="0"/>
              <a:t>k</a:t>
            </a:r>
            <a:r>
              <a:rPr lang="en-US" dirty="0" smtClean="0"/>
              <a:t> sets</a:t>
            </a:r>
          </a:p>
          <a:p>
            <a:pPr lvl="1"/>
            <a:r>
              <a:rPr lang="en-US" dirty="0"/>
              <a:t>Perform brute force pairwise (hamming distance) comparison in each bucket, retain those below hamming distance threshold</a:t>
            </a:r>
          </a:p>
          <a:p>
            <a:r>
              <a:rPr lang="en-US" dirty="0" smtClean="0"/>
              <a:t>Analysis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</a:t>
            </a:r>
            <a:r>
              <a:rPr lang="en-US" dirty="0" smtClean="0"/>
              <a:t>pairs: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Efficiency: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442460"/>
            <a:ext cx="1874520" cy="7391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28800" y="5486400"/>
            <a:ext cx="294132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22748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m</a:t>
            </a:r>
            <a:r>
              <a:rPr lang="en-US" dirty="0" smtClean="0"/>
              <a:t> Sets of </a:t>
            </a:r>
            <a:r>
              <a:rPr lang="en-US" i="1" dirty="0" smtClean="0"/>
              <a:t>k</a:t>
            </a:r>
            <a:r>
              <a:rPr lang="en-US" dirty="0" smtClean="0"/>
              <a:t>-RP Signature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Task: discover all pairs with </a:t>
            </a:r>
            <a:r>
              <a:rPr lang="en-US" dirty="0" smtClean="0"/>
              <a:t>cosine similarity </a:t>
            </a:r>
            <a:r>
              <a:rPr lang="en-US" dirty="0"/>
              <a:t>greater than </a:t>
            </a:r>
            <a:r>
              <a:rPr lang="en-US" i="1" dirty="0">
                <a:latin typeface="ＭＳ ゴシック"/>
                <a:ea typeface="ＭＳ ゴシック"/>
                <a:cs typeface="ＭＳ ゴシック"/>
              </a:rPr>
              <a:t>s</a:t>
            </a:r>
            <a:r>
              <a:rPr lang="en-US" dirty="0"/>
              <a:t> </a:t>
            </a:r>
          </a:p>
          <a:p>
            <a:r>
              <a:rPr lang="en-US" dirty="0" smtClean="0"/>
              <a:t>Algorithm</a:t>
            </a:r>
            <a:r>
              <a:rPr lang="en-US" dirty="0"/>
              <a:t>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RP signature for every object</a:t>
            </a:r>
          </a:p>
          <a:p>
            <a:pPr lvl="1"/>
            <a:r>
              <a:rPr lang="en-US" dirty="0" smtClean="0"/>
              <a:t>Choose </a:t>
            </a:r>
            <a:r>
              <a:rPr lang="en-US" i="1" dirty="0" smtClean="0"/>
              <a:t>m</a:t>
            </a:r>
            <a:r>
              <a:rPr lang="en-US" dirty="0" smtClean="0"/>
              <a:t> sets of </a:t>
            </a:r>
            <a:r>
              <a:rPr lang="en-US" i="1" dirty="0" smtClean="0"/>
              <a:t>k</a:t>
            </a:r>
            <a:r>
              <a:rPr lang="en-US" dirty="0" smtClean="0"/>
              <a:t> bits</a:t>
            </a:r>
          </a:p>
          <a:p>
            <a:pPr lvl="1"/>
            <a:r>
              <a:rPr lang="en-US" dirty="0" smtClean="0"/>
              <a:t>For each set, use </a:t>
            </a:r>
            <a:r>
              <a:rPr lang="en-US" i="1" dirty="0" smtClean="0"/>
              <a:t>k</a:t>
            </a:r>
            <a:r>
              <a:rPr lang="en-US" dirty="0" smtClean="0"/>
              <a:t> selected bits to partition </a:t>
            </a:r>
            <a:r>
              <a:rPr lang="en-US" dirty="0"/>
              <a:t>objects into 2</a:t>
            </a:r>
            <a:r>
              <a:rPr lang="en-US" i="1" baseline="30000" dirty="0"/>
              <a:t>k</a:t>
            </a:r>
            <a:r>
              <a:rPr lang="en-US" dirty="0"/>
              <a:t> sets</a:t>
            </a:r>
            <a:endParaRPr lang="en-US" dirty="0" smtClean="0"/>
          </a:p>
          <a:p>
            <a:pPr lvl="1"/>
            <a:r>
              <a:rPr lang="en-US" dirty="0" smtClean="0"/>
              <a:t>Perform </a:t>
            </a:r>
            <a:r>
              <a:rPr lang="en-US" dirty="0"/>
              <a:t>brute force pairwise (hamming distance) comparison in each </a:t>
            </a:r>
            <a:r>
              <a:rPr lang="en-US" dirty="0" smtClean="0"/>
              <a:t>bucket (of each set), </a:t>
            </a:r>
            <a:r>
              <a:rPr lang="en-US" dirty="0"/>
              <a:t>retain those below hamming distance threshold</a:t>
            </a:r>
          </a:p>
          <a:p>
            <a:r>
              <a:rPr lang="en-US" dirty="0" smtClean="0"/>
              <a:t>Analysis:</a:t>
            </a:r>
          </a:p>
          <a:p>
            <a:pPr lvl="1"/>
            <a:r>
              <a:rPr lang="en-US" dirty="0"/>
              <a:t>Probability we will </a:t>
            </a:r>
            <a:r>
              <a:rPr lang="en-US" dirty="0" smtClean="0"/>
              <a:t>discover </a:t>
            </a:r>
            <a:r>
              <a:rPr lang="en-US" dirty="0"/>
              <a:t>all pairs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/>
              <a:t>Efficiency: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4869180"/>
            <a:ext cx="3383280" cy="84582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8400" y="5715000"/>
            <a:ext cx="3375660" cy="72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339282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Specify distance metric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, Euclidean, cosine, etc.</a:t>
            </a:r>
          </a:p>
          <a:p>
            <a:r>
              <a:rPr lang="en-US" dirty="0" smtClean="0"/>
              <a:t>Compute representation</a:t>
            </a:r>
          </a:p>
          <a:p>
            <a:pPr lvl="1"/>
            <a:r>
              <a:rPr lang="en-US" dirty="0" smtClean="0"/>
              <a:t>Shingling, </a:t>
            </a:r>
            <a:r>
              <a:rPr lang="en-US" dirty="0" err="1" smtClean="0"/>
              <a:t>tf.idf</a:t>
            </a:r>
            <a:r>
              <a:rPr lang="en-US" dirty="0" smtClean="0"/>
              <a:t>, etc.</a:t>
            </a:r>
          </a:p>
          <a:p>
            <a:r>
              <a:rPr lang="en-US" dirty="0" smtClean="0"/>
              <a:t>“Project”</a:t>
            </a:r>
          </a:p>
          <a:p>
            <a:pPr lvl="1"/>
            <a:r>
              <a:rPr lang="en-US" dirty="0" err="1" smtClean="0"/>
              <a:t>Minhash</a:t>
            </a:r>
            <a:r>
              <a:rPr lang="en-US" dirty="0" smtClean="0"/>
              <a:t>, random projections, etc.</a:t>
            </a:r>
          </a:p>
          <a:p>
            <a:r>
              <a:rPr lang="en-US" dirty="0" smtClean="0"/>
              <a:t>Extract</a:t>
            </a:r>
          </a:p>
          <a:p>
            <a:pPr lvl="1"/>
            <a:r>
              <a:rPr lang="en-US" dirty="0" smtClean="0"/>
              <a:t>Bucketing, sliding windows,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232570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MapReduce/Spark </a:t>
            </a:r>
            <a:r>
              <a:rPr lang="en-US" dirty="0" smtClean="0"/>
              <a:t>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 over objects:</a:t>
            </a:r>
          </a:p>
          <a:p>
            <a:pPr lvl="1"/>
            <a:r>
              <a:rPr lang="en-US" dirty="0"/>
              <a:t>Compute </a:t>
            </a:r>
            <a:r>
              <a:rPr lang="en-US" i="1" dirty="0"/>
              <a:t>D</a:t>
            </a:r>
            <a:r>
              <a:rPr lang="en-US" dirty="0"/>
              <a:t>-bit RP signature for every object</a:t>
            </a:r>
          </a:p>
          <a:p>
            <a:pPr lvl="1"/>
            <a:r>
              <a:rPr lang="en-US" dirty="0"/>
              <a:t>Choose </a:t>
            </a:r>
            <a:r>
              <a:rPr lang="en-US" i="1" dirty="0"/>
              <a:t>m</a:t>
            </a:r>
            <a:r>
              <a:rPr lang="en-US" dirty="0"/>
              <a:t> sets of </a:t>
            </a:r>
            <a:r>
              <a:rPr lang="en-US" i="1" dirty="0"/>
              <a:t>k</a:t>
            </a:r>
            <a:r>
              <a:rPr lang="en-US" dirty="0"/>
              <a:t> bits and use to </a:t>
            </a:r>
            <a:r>
              <a:rPr lang="en-US" dirty="0" smtClean="0"/>
              <a:t>bucket; for each, emit:</a:t>
            </a:r>
            <a:br>
              <a:rPr lang="en-US" dirty="0" smtClean="0"/>
            </a:br>
            <a:r>
              <a:rPr lang="en-US" dirty="0" smtClean="0"/>
              <a:t>key =</a:t>
            </a:r>
            <a:r>
              <a:rPr lang="en-US" dirty="0" smtClean="0"/>
              <a:t> (</a:t>
            </a:r>
            <a:r>
              <a:rPr lang="en-US" i="1" dirty="0"/>
              <a:t>p</a:t>
            </a:r>
            <a:r>
              <a:rPr lang="en-US" dirty="0" smtClean="0"/>
              <a:t>, </a:t>
            </a:r>
            <a:r>
              <a:rPr lang="en-US" i="1" dirty="0" smtClean="0"/>
              <a:t>k</a:t>
            </a:r>
            <a:r>
              <a:rPr lang="en-US" dirty="0" smtClean="0"/>
              <a:t> </a:t>
            </a:r>
            <a:r>
              <a:rPr lang="en-US" dirty="0"/>
              <a:t>bits), </a:t>
            </a:r>
            <a:r>
              <a:rPr lang="en-US" dirty="0" smtClean="0"/>
              <a:t>where </a:t>
            </a:r>
            <a:r>
              <a:rPr lang="en-US" i="1" dirty="0" smtClean="0"/>
              <a:t>p</a:t>
            </a:r>
            <a:r>
              <a:rPr lang="en-US" dirty="0" smtClean="0"/>
              <a:t> </a:t>
            </a:r>
            <a:r>
              <a:rPr lang="en-US" dirty="0"/>
              <a:t>= [ 1 … </a:t>
            </a:r>
            <a:r>
              <a:rPr lang="en-US" i="1" dirty="0"/>
              <a:t>m</a:t>
            </a:r>
            <a:r>
              <a:rPr lang="en-US" dirty="0"/>
              <a:t> ]</a:t>
            </a:r>
            <a:br>
              <a:rPr lang="en-US" dirty="0"/>
            </a:br>
            <a:r>
              <a:rPr lang="en-US" dirty="0"/>
              <a:t>value </a:t>
            </a:r>
            <a:r>
              <a:rPr lang="en-US" dirty="0" smtClean="0"/>
              <a:t>= (object id, rest of signature bits)</a:t>
            </a:r>
            <a:endParaRPr lang="en-US" dirty="0" smtClean="0"/>
          </a:p>
          <a:p>
            <a:r>
              <a:rPr lang="en-US" dirty="0" smtClean="0"/>
              <a:t>Shuffle/sort:</a:t>
            </a:r>
          </a:p>
          <a:p>
            <a:r>
              <a:rPr lang="en-US" dirty="0" smtClean="0"/>
              <a:t>Reduce:</a:t>
            </a:r>
          </a:p>
          <a:p>
            <a:pPr lvl="1"/>
            <a:r>
              <a:rPr lang="en-US" dirty="0" smtClean="0"/>
              <a:t>Receive </a:t>
            </a:r>
            <a:r>
              <a:rPr lang="en-US" dirty="0" smtClean="0"/>
              <a:t>(</a:t>
            </a:r>
            <a:r>
              <a:rPr lang="en-US" i="1" dirty="0" smtClean="0"/>
              <a:t>p</a:t>
            </a:r>
            <a:r>
              <a:rPr lang="en-US" dirty="0" smtClean="0"/>
              <a:t>, </a:t>
            </a:r>
            <a:r>
              <a:rPr lang="en-US" i="1" dirty="0"/>
              <a:t>k</a:t>
            </a:r>
            <a:r>
              <a:rPr lang="en-US" dirty="0"/>
              <a:t> bits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Perform </a:t>
            </a:r>
            <a:r>
              <a:rPr lang="en-US" dirty="0"/>
              <a:t>brute force pairwise (hamming distance) comparison </a:t>
            </a:r>
            <a:r>
              <a:rPr lang="en-US" dirty="0" smtClean="0"/>
              <a:t>for each key, </a:t>
            </a:r>
            <a:r>
              <a:rPr lang="en-US" dirty="0"/>
              <a:t>retain those below hamming distance threshold</a:t>
            </a:r>
          </a:p>
          <a:p>
            <a:r>
              <a:rPr lang="en-US" dirty="0" smtClean="0"/>
              <a:t>Second </a:t>
            </a:r>
            <a:r>
              <a:rPr lang="en-US" dirty="0" smtClean="0"/>
              <a:t>pass to de-dup and group </a:t>
            </a:r>
            <a:r>
              <a:rPr lang="en-US" dirty="0" smtClean="0"/>
              <a:t>clusters</a:t>
            </a:r>
          </a:p>
          <a:p>
            <a:r>
              <a:rPr lang="en-US" dirty="0" smtClean="0"/>
              <a:t>(Optional) Third pass to eliminate false positives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30832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Querying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Preprocessing: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/>
              <a:t>D</a:t>
            </a:r>
            <a:r>
              <a:rPr lang="en-US" dirty="0"/>
              <a:t>-bit RP signature for every object</a:t>
            </a:r>
          </a:p>
          <a:p>
            <a:pPr lvl="1"/>
            <a:r>
              <a:rPr lang="en-US" dirty="0"/>
              <a:t>Choose </a:t>
            </a:r>
            <a:r>
              <a:rPr lang="en-US" i="1" dirty="0"/>
              <a:t>m</a:t>
            </a:r>
            <a:r>
              <a:rPr lang="en-US" dirty="0"/>
              <a:t> sets of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smtClean="0"/>
              <a:t>bits and use to bucket</a:t>
            </a:r>
          </a:p>
          <a:p>
            <a:pPr lvl="1"/>
            <a:r>
              <a:rPr lang="en-US" dirty="0" smtClean="0"/>
              <a:t>Store signatures in memory (across multiple machines)</a:t>
            </a:r>
          </a:p>
          <a:p>
            <a:r>
              <a:rPr lang="en-US" dirty="0" smtClean="0"/>
              <a:t>Querying</a:t>
            </a:r>
          </a:p>
          <a:p>
            <a:pPr lvl="1"/>
            <a:r>
              <a:rPr lang="en-US" dirty="0" smtClean="0"/>
              <a:t>Compute </a:t>
            </a:r>
            <a:r>
              <a:rPr lang="en-US" i="1" dirty="0" smtClean="0"/>
              <a:t>D</a:t>
            </a:r>
            <a:r>
              <a:rPr lang="en-US" dirty="0" smtClean="0"/>
              <a:t>-bit signature of query object, choose </a:t>
            </a:r>
            <a:r>
              <a:rPr lang="en-US" i="1" dirty="0"/>
              <a:t>m</a:t>
            </a:r>
            <a:r>
              <a:rPr lang="en-US" dirty="0"/>
              <a:t> sets of </a:t>
            </a:r>
            <a:r>
              <a:rPr lang="en-US" i="1" dirty="0"/>
              <a:t>k</a:t>
            </a:r>
            <a:r>
              <a:rPr lang="en-US" dirty="0"/>
              <a:t> </a:t>
            </a:r>
            <a:r>
              <a:rPr lang="en-US" dirty="0" smtClean="0"/>
              <a:t>bits in same way</a:t>
            </a:r>
          </a:p>
          <a:p>
            <a:pPr lvl="1"/>
            <a:r>
              <a:rPr lang="en-US" dirty="0" smtClean="0"/>
              <a:t>Perform brute-force scan of correct bucket (in parallel)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51530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Additional Issues to Consider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Emphasis on recall, not precision</a:t>
            </a:r>
          </a:p>
          <a:p>
            <a:r>
              <a:rPr lang="en-US" dirty="0" smtClean="0"/>
              <a:t>Two sources of error:</a:t>
            </a:r>
          </a:p>
          <a:p>
            <a:pPr lvl="1"/>
            <a:r>
              <a:rPr lang="en-US" dirty="0" smtClean="0"/>
              <a:t>From LSH</a:t>
            </a:r>
          </a:p>
          <a:p>
            <a:pPr lvl="1"/>
            <a:r>
              <a:rPr lang="en-US" dirty="0" smtClean="0"/>
              <a:t>From using hamming distance as proxy for cosine similarity</a:t>
            </a:r>
          </a:p>
          <a:p>
            <a:r>
              <a:rPr lang="en-US" dirty="0"/>
              <a:t>Load </a:t>
            </a:r>
            <a:r>
              <a:rPr lang="en-US" dirty="0" smtClean="0"/>
              <a:t>imbalance</a:t>
            </a:r>
            <a:endParaRPr lang="en-US" dirty="0"/>
          </a:p>
          <a:p>
            <a:r>
              <a:rPr lang="en-US" dirty="0" smtClean="0"/>
              <a:t>Parameter tuning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7952931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“Sliding Window” Algorithm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Compute </a:t>
            </a:r>
            <a:r>
              <a:rPr lang="en-US" i="1" dirty="0"/>
              <a:t>D</a:t>
            </a:r>
            <a:r>
              <a:rPr lang="en-US" dirty="0"/>
              <a:t>-bit RP signature for every object</a:t>
            </a:r>
          </a:p>
          <a:p>
            <a:r>
              <a:rPr lang="en-US" dirty="0" smtClean="0"/>
              <a:t>For each object, permute bit signature </a:t>
            </a:r>
            <a:r>
              <a:rPr lang="en-US" i="1" dirty="0" smtClean="0"/>
              <a:t>m</a:t>
            </a:r>
            <a:r>
              <a:rPr lang="en-US" dirty="0" smtClean="0"/>
              <a:t> times</a:t>
            </a:r>
            <a:endParaRPr lang="en-US" dirty="0"/>
          </a:p>
          <a:p>
            <a:r>
              <a:rPr lang="en-US" dirty="0" smtClean="0"/>
              <a:t>For each permutation, sort bit signatures</a:t>
            </a:r>
          </a:p>
          <a:p>
            <a:pPr lvl="1"/>
            <a:r>
              <a:rPr lang="en-US" dirty="0" smtClean="0"/>
              <a:t>Apply sliding window of width </a:t>
            </a:r>
            <a:r>
              <a:rPr lang="en-US" i="1" dirty="0" smtClean="0"/>
              <a:t>B</a:t>
            </a:r>
            <a:r>
              <a:rPr lang="en-US" dirty="0" smtClean="0"/>
              <a:t> over sorted</a:t>
            </a:r>
          </a:p>
          <a:p>
            <a:pPr lvl="1"/>
            <a:r>
              <a:rPr lang="en-US" dirty="0" smtClean="0"/>
              <a:t>Compute hamming distances of bit signatures within window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50908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Mapper:</a:t>
            </a:r>
          </a:p>
          <a:p>
            <a:pPr lvl="1"/>
            <a:r>
              <a:rPr lang="en-US" dirty="0" smtClean="0"/>
              <a:t>Process each individual object in parallel</a:t>
            </a:r>
          </a:p>
          <a:p>
            <a:pPr lvl="1"/>
            <a:r>
              <a:rPr lang="en-US" dirty="0" smtClean="0"/>
              <a:t>Load in random vectors as side data</a:t>
            </a:r>
          </a:p>
          <a:p>
            <a:pPr lvl="1"/>
            <a:r>
              <a:rPr lang="en-US" dirty="0" smtClean="0"/>
              <a:t>Compute bit signature</a:t>
            </a:r>
          </a:p>
          <a:p>
            <a:pPr lvl="1"/>
            <a:r>
              <a:rPr lang="en-US" dirty="0" smtClean="0"/>
              <a:t>Permute </a:t>
            </a:r>
            <a:r>
              <a:rPr lang="en-US" i="1" dirty="0" smtClean="0"/>
              <a:t>m</a:t>
            </a:r>
            <a:r>
              <a:rPr lang="en-US" dirty="0" smtClean="0"/>
              <a:t> times, for each emit: </a:t>
            </a:r>
            <a:br>
              <a:rPr lang="en-US" dirty="0" smtClean="0"/>
            </a:br>
            <a:r>
              <a:rPr lang="en-US" dirty="0" smtClean="0"/>
              <a:t>key = </a:t>
            </a:r>
            <a:r>
              <a:rPr lang="en-US" dirty="0" smtClean="0"/>
              <a:t>(</a:t>
            </a:r>
            <a:r>
              <a:rPr lang="en-US" i="1" dirty="0" smtClean="0"/>
              <a:t>p</a:t>
            </a:r>
            <a:r>
              <a:rPr lang="en-US" dirty="0" smtClean="0"/>
              <a:t>, </a:t>
            </a:r>
            <a:r>
              <a:rPr lang="en-US" dirty="0" smtClean="0"/>
              <a:t>signature), where </a:t>
            </a:r>
            <a:r>
              <a:rPr lang="en-US" i="1" dirty="0" smtClean="0"/>
              <a:t>p</a:t>
            </a:r>
            <a:r>
              <a:rPr lang="en-US" dirty="0" smtClean="0"/>
              <a:t> </a:t>
            </a:r>
            <a:r>
              <a:rPr lang="en-US" dirty="0" smtClean="0"/>
              <a:t>= [ 1 … </a:t>
            </a:r>
            <a:r>
              <a:rPr lang="en-US" i="1" dirty="0" smtClean="0"/>
              <a:t>m</a:t>
            </a:r>
            <a:r>
              <a:rPr lang="en-US" dirty="0" smtClean="0"/>
              <a:t> ]</a:t>
            </a:r>
            <a:br>
              <a:rPr lang="en-US" dirty="0" smtClean="0"/>
            </a:br>
            <a:r>
              <a:rPr lang="en-US" dirty="0" smtClean="0"/>
              <a:t>value = object id</a:t>
            </a:r>
          </a:p>
          <a:p>
            <a:r>
              <a:rPr lang="en-US" dirty="0" smtClean="0"/>
              <a:t>Reduce</a:t>
            </a:r>
          </a:p>
          <a:p>
            <a:pPr lvl="1"/>
            <a:r>
              <a:rPr lang="en-US" dirty="0" smtClean="0"/>
              <a:t>Keep FIFO queue of </a:t>
            </a:r>
            <a:r>
              <a:rPr lang="en-US" i="1" dirty="0" smtClean="0"/>
              <a:t>B</a:t>
            </a:r>
            <a:r>
              <a:rPr lang="en-US" dirty="0" smtClean="0"/>
              <a:t> bit signatures</a:t>
            </a:r>
          </a:p>
          <a:p>
            <a:pPr lvl="1"/>
            <a:r>
              <a:rPr lang="en-US" dirty="0" smtClean="0"/>
              <a:t>For each newly-encountered bit signature, compute hamming distance </a:t>
            </a:r>
            <a:r>
              <a:rPr lang="en-US" dirty="0" err="1" smtClean="0"/>
              <a:t>wrt</a:t>
            </a:r>
            <a:r>
              <a:rPr lang="en-US" dirty="0" smtClean="0"/>
              <a:t> all bit signatures in queue</a:t>
            </a:r>
          </a:p>
          <a:p>
            <a:pPr lvl="1"/>
            <a:r>
              <a:rPr lang="en-US" dirty="0" smtClean="0"/>
              <a:t>Add new bit signature to end of queue, displacing oldest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1559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Four Steps to Finding Similar Items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Specify distance metric</a:t>
            </a:r>
          </a:p>
          <a:p>
            <a:pPr lvl="1"/>
            <a:r>
              <a:rPr lang="en-US" dirty="0" err="1" smtClean="0"/>
              <a:t>Jaccard</a:t>
            </a:r>
            <a:r>
              <a:rPr lang="en-US" dirty="0" smtClean="0"/>
              <a:t>, Euclidean, cosine, etc.</a:t>
            </a:r>
          </a:p>
          <a:p>
            <a:r>
              <a:rPr lang="en-US" dirty="0" smtClean="0"/>
              <a:t>Compute representation</a:t>
            </a:r>
          </a:p>
          <a:p>
            <a:pPr lvl="1"/>
            <a:r>
              <a:rPr lang="en-US" dirty="0" smtClean="0"/>
              <a:t>Shingling, </a:t>
            </a:r>
            <a:r>
              <a:rPr lang="en-US" dirty="0" err="1" smtClean="0"/>
              <a:t>tf.idf</a:t>
            </a:r>
            <a:r>
              <a:rPr lang="en-US" dirty="0" smtClean="0"/>
              <a:t>, etc.</a:t>
            </a:r>
          </a:p>
          <a:p>
            <a:r>
              <a:rPr lang="en-US" dirty="0" smtClean="0"/>
              <a:t>“Project”</a:t>
            </a:r>
          </a:p>
          <a:p>
            <a:pPr lvl="1"/>
            <a:r>
              <a:rPr lang="en-US" dirty="0" err="1" smtClean="0"/>
              <a:t>Minhash</a:t>
            </a:r>
            <a:r>
              <a:rPr lang="en-US" dirty="0" smtClean="0"/>
              <a:t>, random projections, etc.</a:t>
            </a:r>
          </a:p>
          <a:p>
            <a:r>
              <a:rPr lang="en-US" dirty="0" smtClean="0"/>
              <a:t>Extract</a:t>
            </a:r>
          </a:p>
          <a:p>
            <a:pPr lvl="1"/>
            <a:r>
              <a:rPr lang="en-US" dirty="0" smtClean="0"/>
              <a:t>Bucketing, sliding windows, etc.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0742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distance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Distances</a:t>
            </a:r>
            <a:endParaRPr lang="en-US" dirty="0"/>
          </a:p>
        </p:txBody>
      </p:sp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19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rgbClr val="FFFFFF"/>
                </a:solidFill>
              </a:rPr>
              <a:t>Source</a:t>
            </a:r>
            <a:r>
              <a:rPr lang="en-US" sz="1000" b="0" dirty="0">
                <a:solidFill>
                  <a:srgbClr val="FFFFFF"/>
                </a:solidFill>
              </a:rPr>
              <a:t>: </a:t>
            </a:r>
            <a:r>
              <a:rPr lang="en-US" sz="1000" b="0" dirty="0" err="1" smtClean="0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thiagoalmeida</a:t>
            </a:r>
            <a:r>
              <a:rPr lang="en-US" sz="1000" b="0" dirty="0">
                <a:solidFill>
                  <a:srgbClr val="FFFFFF"/>
                </a:solidFill>
              </a:rPr>
              <a:t>/250190676/</a:t>
            </a:r>
          </a:p>
        </p:txBody>
      </p:sp>
    </p:spTree>
    <p:extLst>
      <p:ext uri="{BB962C8B-B14F-4D97-AF65-F5344CB8AC3E}">
        <p14:creationId xmlns:p14="http://schemas.microsoft.com/office/powerpoint/2010/main" val="237520726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 Metrics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 smtClean="0"/>
              <a:t>Non-negativity: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Identity: 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Symmetry:</a:t>
            </a:r>
          </a:p>
          <a:p>
            <a:pPr marL="457200" indent="-457200">
              <a:buFont typeface="+mj-lt"/>
              <a:buAutoNum type="arabicPeriod"/>
            </a:pPr>
            <a:endParaRPr lang="en-US" dirty="0" smtClean="0"/>
          </a:p>
          <a:p>
            <a:pPr marL="457200" indent="-457200">
              <a:buFont typeface="+mj-lt"/>
              <a:buAutoNum type="arabicPeriod"/>
            </a:pPr>
            <a:r>
              <a:rPr lang="en-US" dirty="0" smtClean="0"/>
              <a:t>Triangle Inequality</a:t>
            </a:r>
            <a:endParaRPr lang="en-US" dirty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681480"/>
            <a:ext cx="1686560" cy="37592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2730500"/>
            <a:ext cx="3637280" cy="37592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3810000"/>
            <a:ext cx="2509520" cy="375920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4940300"/>
            <a:ext cx="3931920" cy="375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90398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</a:t>
            </a:r>
            <a:r>
              <a:rPr lang="en-US" dirty="0" err="1" smtClean="0"/>
              <a:t>Jaccard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 two sets A, B</a:t>
            </a:r>
          </a:p>
          <a:p>
            <a:r>
              <a:rPr lang="en-US" dirty="0" err="1" smtClean="0"/>
              <a:t>Jaccard</a:t>
            </a:r>
            <a:r>
              <a:rPr lang="en-US" dirty="0" smtClean="0"/>
              <a:t> similarity: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438400"/>
            <a:ext cx="2179320" cy="65532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19200" y="3276600"/>
            <a:ext cx="2621280" cy="281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31780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Distance: Norms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Given:</a:t>
            </a:r>
          </a:p>
          <a:p>
            <a:endParaRPr lang="en-US" dirty="0"/>
          </a:p>
          <a:p>
            <a:r>
              <a:rPr lang="en-US" dirty="0" smtClean="0"/>
              <a:t>Euclidean distance (L</a:t>
            </a:r>
            <a:r>
              <a:rPr lang="en-US" baseline="-25000" dirty="0" smtClean="0"/>
              <a:t>2</a:t>
            </a:r>
            <a:r>
              <a:rPr lang="en-US" dirty="0" smtClean="0"/>
              <a:t>-norm)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Manhattan </a:t>
            </a:r>
            <a:r>
              <a:rPr lang="en-US" dirty="0"/>
              <a:t>distance (</a:t>
            </a:r>
            <a:r>
              <a:rPr lang="en-US" dirty="0" smtClean="0"/>
              <a:t>L</a:t>
            </a:r>
            <a:r>
              <a:rPr lang="en-US" baseline="-25000" dirty="0" smtClean="0"/>
              <a:t>1</a:t>
            </a:r>
            <a:r>
              <a:rPr lang="en-US" dirty="0" smtClean="0"/>
              <a:t>-</a:t>
            </a:r>
            <a:r>
              <a:rPr lang="en-US" dirty="0"/>
              <a:t>norm)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 err="1" smtClean="0"/>
              <a:t>L</a:t>
            </a:r>
            <a:r>
              <a:rPr lang="en-US" baseline="-25000" dirty="0" err="1" smtClean="0"/>
              <a:t>r</a:t>
            </a:r>
            <a:r>
              <a:rPr lang="en-US" dirty="0" smtClean="0"/>
              <a:t>-norm</a:t>
            </a:r>
            <a:endParaRPr lang="en-US" dirty="0"/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7880" y="1219200"/>
            <a:ext cx="210312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0260" y="1546860"/>
            <a:ext cx="2034540" cy="281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03960" y="2743200"/>
            <a:ext cx="3009900" cy="9906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03960" y="4343400"/>
            <a:ext cx="2506980" cy="762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03960" y="5562600"/>
            <a:ext cx="3291840" cy="906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16666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52989</TotalTime>
  <Words>2243</Words>
  <Application>Microsoft Macintosh PowerPoint</Application>
  <PresentationFormat>On-screen Show (4:3)</PresentationFormat>
  <Paragraphs>544</Paragraphs>
  <Slides>56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57" baseType="lpstr">
      <vt:lpstr>Default Design</vt:lpstr>
      <vt:lpstr>PowerPoint Presentation</vt:lpstr>
      <vt:lpstr>PowerPoint Presentation</vt:lpstr>
      <vt:lpstr>What’s the Problem?</vt:lpstr>
      <vt:lpstr>Literature Note</vt:lpstr>
      <vt:lpstr>Four Steps</vt:lpstr>
      <vt:lpstr>Distances</vt:lpstr>
      <vt:lpstr>Distance Metrics</vt:lpstr>
      <vt:lpstr>Distance: Jaccard</vt:lpstr>
      <vt:lpstr>Distance: Norms</vt:lpstr>
      <vt:lpstr>Distance: Cosine</vt:lpstr>
      <vt:lpstr>Distance: Hamming</vt:lpstr>
      <vt:lpstr>Representations</vt:lpstr>
      <vt:lpstr>Representations: Text</vt:lpstr>
      <vt:lpstr>Representations: Beyond Text</vt:lpstr>
      <vt:lpstr>Minhash</vt:lpstr>
      <vt:lpstr>Near-Duplicate Detection of Webpages</vt:lpstr>
      <vt:lpstr>Minhash</vt:lpstr>
      <vt:lpstr>Preliminaries: Representation</vt:lpstr>
      <vt:lpstr>Preliminaries: Jaccard</vt:lpstr>
      <vt:lpstr>Minhash</vt:lpstr>
      <vt:lpstr>Minhash and Jaccard</vt:lpstr>
      <vt:lpstr>To Permute or Not to Permute?</vt:lpstr>
      <vt:lpstr>Extracting Similar Pairs</vt:lpstr>
      <vt:lpstr>Extracting Similar Pairs (LSH)</vt:lpstr>
      <vt:lpstr>PowerPoint Presentation</vt:lpstr>
      <vt:lpstr>PowerPoint Presentation</vt:lpstr>
      <vt:lpstr>2 Minhash Signatures</vt:lpstr>
      <vt:lpstr>3 Minhash Signatures</vt:lpstr>
      <vt:lpstr>k Minhash Signatures</vt:lpstr>
      <vt:lpstr>PowerPoint Presentation</vt:lpstr>
      <vt:lpstr>n different k Minhash Signatures</vt:lpstr>
      <vt:lpstr>PowerPoint Presentation</vt:lpstr>
      <vt:lpstr>PowerPoint Presentation</vt:lpstr>
      <vt:lpstr>PowerPoint Presentation</vt:lpstr>
      <vt:lpstr>n different k Minhash Signatures</vt:lpstr>
      <vt:lpstr>n different k Minhash Signatures</vt:lpstr>
      <vt:lpstr>Practical Notes</vt:lpstr>
      <vt:lpstr>MapReduce/Spark Implementation</vt:lpstr>
      <vt:lpstr>Offline Extraction vs. Online Querying</vt:lpstr>
      <vt:lpstr>Online Similarity Querying</vt:lpstr>
      <vt:lpstr>Random Projections</vt:lpstr>
      <vt:lpstr>Limitations of Minhash</vt:lpstr>
      <vt:lpstr>Random Projection Hashing</vt:lpstr>
      <vt:lpstr>RP Hash Collisions</vt:lpstr>
      <vt:lpstr>Random Projection Signature</vt:lpstr>
      <vt:lpstr>One-RP Signature</vt:lpstr>
      <vt:lpstr>Two-RP Signature</vt:lpstr>
      <vt:lpstr>k-RP Signature</vt:lpstr>
      <vt:lpstr>m Sets of k-RP Signature</vt:lpstr>
      <vt:lpstr>MapReduce/Spark Implementation</vt:lpstr>
      <vt:lpstr>Online Querying</vt:lpstr>
      <vt:lpstr>Additional Issues to Consider</vt:lpstr>
      <vt:lpstr>“Sliding Window” Algorithm</vt:lpstr>
      <vt:lpstr>MapReduce Implementation</vt:lpstr>
      <vt:lpstr>Four Steps to Finding Similar Items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10398</cp:revision>
  <dcterms:created xsi:type="dcterms:W3CDTF">2012-08-31T06:36:49Z</dcterms:created>
  <dcterms:modified xsi:type="dcterms:W3CDTF">2016-03-08T01:45:40Z</dcterms:modified>
  <cp:category/>
</cp:coreProperties>
</file>